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8"/>
  </p:notesMasterIdLst>
  <p:sldIdLst>
    <p:sldId id="267" r:id="rId3"/>
    <p:sldId id="471" r:id="rId4"/>
    <p:sldId id="472" r:id="rId5"/>
    <p:sldId id="473" r:id="rId6"/>
    <p:sldId id="364" r:id="rId7"/>
    <p:sldId id="459" r:id="rId8"/>
    <p:sldId id="478" r:id="rId9"/>
    <p:sldId id="482" r:id="rId10"/>
    <p:sldId id="483" r:id="rId11"/>
    <p:sldId id="481" r:id="rId12"/>
    <p:sldId id="290" r:id="rId13"/>
    <p:sldId id="480" r:id="rId14"/>
    <p:sldId id="352" r:id="rId15"/>
    <p:sldId id="474" r:id="rId16"/>
    <p:sldId id="475" r:id="rId17"/>
    <p:sldId id="476" r:id="rId18"/>
    <p:sldId id="355" r:id="rId19"/>
    <p:sldId id="303" r:id="rId20"/>
    <p:sldId id="359" r:id="rId21"/>
    <p:sldId id="358" r:id="rId22"/>
    <p:sldId id="285" r:id="rId23"/>
    <p:sldId id="294" r:id="rId24"/>
    <p:sldId id="306" r:id="rId25"/>
    <p:sldId id="357" r:id="rId26"/>
    <p:sldId id="470" r:id="rId27"/>
  </p:sldIdLst>
  <p:sldSz cx="10080625" cy="567055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6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ont.Of3" initials="F" lastIdx="1" clrIdx="0">
    <p:extLst>
      <p:ext uri="{19B8F6BF-5375-455C-9EA6-DF929625EA0E}">
        <p15:presenceInfo xmlns:p15="http://schemas.microsoft.com/office/powerpoint/2012/main" userId="Front.Of3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0000"/>
    <a:srgbClr val="EA5428"/>
    <a:srgbClr val="E0AB8E"/>
    <a:srgbClr val="FF3300"/>
    <a:srgbClr val="F4E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1128" y="307"/>
      </p:cViewPr>
      <p:guideLst>
        <p:guide orient="horz" pos="1786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322115-8ABC-49D6-91D6-0729181D0688}" type="doc">
      <dgm:prSet loTypeId="urn:microsoft.com/office/officeart/2005/8/layout/target3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04EEA10C-40BD-4C81-9E07-CA1FBAFAC038}">
      <dgm:prSet custT="1"/>
      <dgm:spPr/>
      <dgm:t>
        <a:bodyPr/>
        <a:lstStyle/>
        <a:p>
          <a:pPr rtl="0"/>
          <a:r>
            <a:rPr lang="ru-RU" sz="1400" b="1" kern="1200" spc="-12" dirty="0">
              <a:solidFill>
                <a:schemeClr val="tx1"/>
              </a:solidFill>
              <a:latin typeface="Microsoft Sans Serif"/>
              <a:ea typeface="+mj-ea"/>
              <a:cs typeface="Microsoft Sans Serif"/>
            </a:rPr>
            <a:t>ОБЕСПЕЧИВАЕТ ЗАНЯТОСТЬ ГРАЖДАН ОПРЕДЕЛЕННЫХ КАТЕГОРИЙ.                                                                  </a:t>
          </a:r>
          <a:r>
            <a:rPr lang="ru-RU" sz="1300" b="1" kern="1200" spc="-12" dirty="0">
              <a:solidFill>
                <a:schemeClr val="tx1"/>
              </a:solidFill>
              <a:latin typeface="Microsoft Sans Serif"/>
              <a:ea typeface="+mj-ea"/>
              <a:cs typeface="Microsoft Sans Serif"/>
            </a:rPr>
            <a:t>СМСП – Индивидуальный предприниматель, являющийся инвалидом и осуществляющий предпринимательскую деятельность без привлечения работников</a:t>
          </a:r>
        </a:p>
      </dgm:t>
    </dgm:pt>
    <dgm:pt modelId="{6AF726D9-1951-4D98-9F1F-D536505CAAC1}" type="parTrans" cxnId="{BF2B1D16-168E-4656-8C28-538F5EAB9DF3}">
      <dgm:prSet/>
      <dgm:spPr/>
      <dgm:t>
        <a:bodyPr/>
        <a:lstStyle/>
        <a:p>
          <a:endParaRPr lang="ru-RU"/>
        </a:p>
      </dgm:t>
    </dgm:pt>
    <dgm:pt modelId="{4B0A22DC-65CA-49BB-9B6B-B4F500E7AC20}" type="sibTrans" cxnId="{BF2B1D16-168E-4656-8C28-538F5EAB9DF3}">
      <dgm:prSet/>
      <dgm:spPr/>
      <dgm:t>
        <a:bodyPr/>
        <a:lstStyle/>
        <a:p>
          <a:endParaRPr lang="ru-RU"/>
        </a:p>
      </dgm:t>
    </dgm:pt>
    <dgm:pt modelId="{9FB23BEE-61CC-4F27-920D-D83FB6B186C8}">
      <dgm:prSet custT="1"/>
      <dgm:spPr/>
      <dgm:t>
        <a:bodyPr/>
        <a:lstStyle/>
        <a:p>
          <a:pPr rtl="0"/>
          <a:r>
            <a:rPr lang="ru-RU" sz="1400" b="1" kern="1200" spc="-12" dirty="0">
              <a:solidFill>
                <a:schemeClr val="tx1"/>
              </a:solidFill>
              <a:latin typeface="Microsoft Sans Serif"/>
              <a:ea typeface="+mj-ea"/>
              <a:cs typeface="Microsoft Sans Serif"/>
            </a:rPr>
            <a:t>ОБЕСПЕЧИВАЕТ РЕАЛИЗАЦИЮ ТОВАРОВ, РАБОТ ИЛИ УСЛУГ, ПРОЗВОДИМЫХ С УЧАСТИЕМ ГРАЖДАН, ОТНОСЯЩИХСЯ К КАТЕГОРИИ СОЦИАЛЬНО УЯЗВИМЫХ</a:t>
          </a:r>
        </a:p>
      </dgm:t>
    </dgm:pt>
    <dgm:pt modelId="{5A0C1F67-C2E5-4993-AB16-3AA316BB1E66}" type="parTrans" cxnId="{7736206E-04F7-4DB5-B070-FE1D01B15472}">
      <dgm:prSet/>
      <dgm:spPr/>
      <dgm:t>
        <a:bodyPr/>
        <a:lstStyle/>
        <a:p>
          <a:endParaRPr lang="ru-RU"/>
        </a:p>
      </dgm:t>
    </dgm:pt>
    <dgm:pt modelId="{D9357AC9-0116-43E5-A70C-F393DF3C73E1}" type="sibTrans" cxnId="{7736206E-04F7-4DB5-B070-FE1D01B15472}">
      <dgm:prSet/>
      <dgm:spPr/>
      <dgm:t>
        <a:bodyPr/>
        <a:lstStyle/>
        <a:p>
          <a:endParaRPr lang="ru-RU"/>
        </a:p>
      </dgm:t>
    </dgm:pt>
    <dgm:pt modelId="{F4151B69-4167-4489-8F53-9E45A93CB7DC}">
      <dgm:prSet custT="1"/>
      <dgm:spPr/>
      <dgm:t>
        <a:bodyPr/>
        <a:lstStyle/>
        <a:p>
          <a:pPr marL="270909" indent="-260934" algn="ctr" defTabSz="914400" rtl="0" eaLnBrk="1" latinLnBrk="0" hangingPunct="1">
            <a:lnSpc>
              <a:spcPct val="90000"/>
            </a:lnSpc>
            <a:spcBef>
              <a:spcPts val="657"/>
            </a:spcBef>
            <a:buFont typeface="Wingdings"/>
            <a:buChar char=""/>
            <a:tabLst>
              <a:tab pos="270909" algn="l"/>
              <a:tab pos="271434" algn="l"/>
            </a:tabLst>
          </a:pPr>
          <a:r>
            <a:rPr lang="ru-RU" sz="1400" b="1" kern="1200" spc="-12" dirty="0">
              <a:solidFill>
                <a:schemeClr val="tx1"/>
              </a:solidFill>
              <a:latin typeface="Microsoft Sans Serif"/>
              <a:ea typeface="+mj-ea"/>
              <a:cs typeface="Microsoft Sans Serif"/>
            </a:rPr>
            <a:t>ОКАЗЫВАЕТ УСЛУГИ, ПРОИЗВОДИТ ТОВАРЫ ИЛИ ВЫПОЛНЯЕТ РАБОТЫ, ПРЕДНАЗНАЧЕННЫЕ ДЛЯ ГРАЖДАН, ОТНОСЯЩИХСЯ К КАТЕГОРИИ СОЦИАЛЬНО УЯЗВИМЫХ </a:t>
          </a:r>
        </a:p>
      </dgm:t>
    </dgm:pt>
    <dgm:pt modelId="{ACBE0AA6-07EE-4C90-8638-1469D367BFA9}" type="parTrans" cxnId="{5DC00DD7-9E27-43F7-A7E6-E47D27D3782C}">
      <dgm:prSet/>
      <dgm:spPr/>
      <dgm:t>
        <a:bodyPr/>
        <a:lstStyle/>
        <a:p>
          <a:endParaRPr lang="ru-RU"/>
        </a:p>
      </dgm:t>
    </dgm:pt>
    <dgm:pt modelId="{03902A1C-1E50-47E2-A299-A59FC4063BF2}" type="sibTrans" cxnId="{5DC00DD7-9E27-43F7-A7E6-E47D27D3782C}">
      <dgm:prSet/>
      <dgm:spPr/>
      <dgm:t>
        <a:bodyPr/>
        <a:lstStyle/>
        <a:p>
          <a:endParaRPr lang="ru-RU"/>
        </a:p>
      </dgm:t>
    </dgm:pt>
    <dgm:pt modelId="{B1562AEF-2480-4A31-97D0-1ECCB1FAE00D}">
      <dgm:prSet custT="1"/>
      <dgm:spPr/>
      <dgm:t>
        <a:bodyPr/>
        <a:lstStyle/>
        <a:p>
          <a:pPr rtl="0"/>
          <a:r>
            <a:rPr lang="ru-RU" sz="1400" b="1" kern="1200" spc="-12" dirty="0">
              <a:solidFill>
                <a:schemeClr val="tx1"/>
              </a:solidFill>
              <a:latin typeface="Microsoft Sans Serif"/>
              <a:ea typeface="+mj-ea"/>
              <a:cs typeface="Microsoft Sans Serif"/>
            </a:rPr>
            <a:t>ОСУЩЕСТВЛЯЕТ ОПРЕДЕЛЕННУЮ ДЕЯТЕЛЬНОСТЬ В СОЦИАЛЬНОЙ СФЕРЕ</a:t>
          </a:r>
        </a:p>
      </dgm:t>
    </dgm:pt>
    <dgm:pt modelId="{06CC1921-7F3A-4CD0-B261-87698815BA5A}" type="parTrans" cxnId="{F5CE9997-C4A9-40A1-96D9-6AB61402B36C}">
      <dgm:prSet/>
      <dgm:spPr/>
      <dgm:t>
        <a:bodyPr/>
        <a:lstStyle/>
        <a:p>
          <a:endParaRPr lang="ru-RU"/>
        </a:p>
      </dgm:t>
    </dgm:pt>
    <dgm:pt modelId="{04612CD1-97AB-4C25-8B59-C541556A5B3B}" type="sibTrans" cxnId="{F5CE9997-C4A9-40A1-96D9-6AB61402B36C}">
      <dgm:prSet/>
      <dgm:spPr/>
      <dgm:t>
        <a:bodyPr/>
        <a:lstStyle/>
        <a:p>
          <a:endParaRPr lang="ru-RU"/>
        </a:p>
      </dgm:t>
    </dgm:pt>
    <dgm:pt modelId="{C4A97507-63A4-4377-AAE4-EBDF3DFE1FA1}" type="pres">
      <dgm:prSet presAssocID="{F0322115-8ABC-49D6-91D6-0729181D068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7C9897-4793-47A7-827B-41C76F2BF8D8}" type="pres">
      <dgm:prSet presAssocID="{04EEA10C-40BD-4C81-9E07-CA1FBAFAC038}" presName="circle1" presStyleLbl="node1" presStyleIdx="0" presStyleCnt="4"/>
      <dgm:spPr/>
    </dgm:pt>
    <dgm:pt modelId="{BA51FB85-39E0-4DC0-9FD5-AA60402DE389}" type="pres">
      <dgm:prSet presAssocID="{04EEA10C-40BD-4C81-9E07-CA1FBAFAC038}" presName="space" presStyleCnt="0"/>
      <dgm:spPr/>
    </dgm:pt>
    <dgm:pt modelId="{7DE3283B-AC00-468B-9BCC-067B9EE6E5F6}" type="pres">
      <dgm:prSet presAssocID="{04EEA10C-40BD-4C81-9E07-CA1FBAFAC038}" presName="rect1" presStyleLbl="alignAcc1" presStyleIdx="0" presStyleCnt="4"/>
      <dgm:spPr/>
      <dgm:t>
        <a:bodyPr/>
        <a:lstStyle/>
        <a:p>
          <a:endParaRPr lang="ru-RU"/>
        </a:p>
      </dgm:t>
    </dgm:pt>
    <dgm:pt modelId="{EB0C9C63-E573-435F-8E66-2267CC2F4609}" type="pres">
      <dgm:prSet presAssocID="{9FB23BEE-61CC-4F27-920D-D83FB6B186C8}" presName="vertSpace2" presStyleLbl="node1" presStyleIdx="0" presStyleCnt="4"/>
      <dgm:spPr/>
    </dgm:pt>
    <dgm:pt modelId="{96123F33-44CE-4B94-AC4F-661FB6FE76AE}" type="pres">
      <dgm:prSet presAssocID="{9FB23BEE-61CC-4F27-920D-D83FB6B186C8}" presName="circle2" presStyleLbl="node1" presStyleIdx="1" presStyleCnt="4"/>
      <dgm:spPr/>
    </dgm:pt>
    <dgm:pt modelId="{5A993D45-0721-4EDC-834C-6601882D97BB}" type="pres">
      <dgm:prSet presAssocID="{9FB23BEE-61CC-4F27-920D-D83FB6B186C8}" presName="rect2" presStyleLbl="alignAcc1" presStyleIdx="1" presStyleCnt="4"/>
      <dgm:spPr/>
      <dgm:t>
        <a:bodyPr/>
        <a:lstStyle/>
        <a:p>
          <a:endParaRPr lang="ru-RU"/>
        </a:p>
      </dgm:t>
    </dgm:pt>
    <dgm:pt modelId="{911EA35F-6492-42FC-8F04-F9A9DBE3350C}" type="pres">
      <dgm:prSet presAssocID="{F4151B69-4167-4489-8F53-9E45A93CB7DC}" presName="vertSpace3" presStyleLbl="node1" presStyleIdx="1" presStyleCnt="4"/>
      <dgm:spPr/>
    </dgm:pt>
    <dgm:pt modelId="{071D1CF1-ECEA-4E7F-87C0-D92374A74BAA}" type="pres">
      <dgm:prSet presAssocID="{F4151B69-4167-4489-8F53-9E45A93CB7DC}" presName="circle3" presStyleLbl="node1" presStyleIdx="2" presStyleCnt="4"/>
      <dgm:spPr/>
    </dgm:pt>
    <dgm:pt modelId="{97C16396-C682-437D-9B3D-0EA1847D2F15}" type="pres">
      <dgm:prSet presAssocID="{F4151B69-4167-4489-8F53-9E45A93CB7DC}" presName="rect3" presStyleLbl="alignAcc1" presStyleIdx="2" presStyleCnt="4"/>
      <dgm:spPr/>
      <dgm:t>
        <a:bodyPr/>
        <a:lstStyle/>
        <a:p>
          <a:endParaRPr lang="ru-RU"/>
        </a:p>
      </dgm:t>
    </dgm:pt>
    <dgm:pt modelId="{241016F0-0E6D-4FD0-9073-1C808E25AE56}" type="pres">
      <dgm:prSet presAssocID="{B1562AEF-2480-4A31-97D0-1ECCB1FAE00D}" presName="vertSpace4" presStyleLbl="node1" presStyleIdx="2" presStyleCnt="4"/>
      <dgm:spPr/>
    </dgm:pt>
    <dgm:pt modelId="{AA371287-A23C-4AD5-A9CA-DA10A2D8671C}" type="pres">
      <dgm:prSet presAssocID="{B1562AEF-2480-4A31-97D0-1ECCB1FAE00D}" presName="circle4" presStyleLbl="node1" presStyleIdx="3" presStyleCnt="4"/>
      <dgm:spPr/>
    </dgm:pt>
    <dgm:pt modelId="{16C3F735-0551-4C26-AF6D-F717B91AC567}" type="pres">
      <dgm:prSet presAssocID="{B1562AEF-2480-4A31-97D0-1ECCB1FAE00D}" presName="rect4" presStyleLbl="alignAcc1" presStyleIdx="3" presStyleCnt="4"/>
      <dgm:spPr/>
      <dgm:t>
        <a:bodyPr/>
        <a:lstStyle/>
        <a:p>
          <a:endParaRPr lang="ru-RU"/>
        </a:p>
      </dgm:t>
    </dgm:pt>
    <dgm:pt modelId="{ABD4B691-0875-4448-ADFD-4DBBF57B48B8}" type="pres">
      <dgm:prSet presAssocID="{04EEA10C-40BD-4C81-9E07-CA1FBAFAC038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9101F3-D1D5-4988-A3A5-1539877F572C}" type="pres">
      <dgm:prSet presAssocID="{9FB23BEE-61CC-4F27-920D-D83FB6B186C8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73555-4E40-4DB3-93FB-9A9C2846314E}" type="pres">
      <dgm:prSet presAssocID="{F4151B69-4167-4489-8F53-9E45A93CB7DC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272D6-1721-4589-A24D-F2D2F23326F7}" type="pres">
      <dgm:prSet presAssocID="{B1562AEF-2480-4A31-97D0-1ECCB1FAE00D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96F510-526B-4D02-ABE0-280CCFE96FD7}" type="presOf" srcId="{9FB23BEE-61CC-4F27-920D-D83FB6B186C8}" destId="{5A993D45-0721-4EDC-834C-6601882D97BB}" srcOrd="0" destOrd="0" presId="urn:microsoft.com/office/officeart/2005/8/layout/target3"/>
    <dgm:cxn modelId="{5002E05F-C39D-4573-9802-A52BDB8984B5}" type="presOf" srcId="{04EEA10C-40BD-4C81-9E07-CA1FBAFAC038}" destId="{ABD4B691-0875-4448-ADFD-4DBBF57B48B8}" srcOrd="1" destOrd="0" presId="urn:microsoft.com/office/officeart/2005/8/layout/target3"/>
    <dgm:cxn modelId="{2EC5265D-79B8-4D5D-B233-9E679FA22A27}" type="presOf" srcId="{9FB23BEE-61CC-4F27-920D-D83FB6B186C8}" destId="{979101F3-D1D5-4988-A3A5-1539877F572C}" srcOrd="1" destOrd="0" presId="urn:microsoft.com/office/officeart/2005/8/layout/target3"/>
    <dgm:cxn modelId="{B6210B70-FBC6-45AE-995D-12B513882FD4}" type="presOf" srcId="{B1562AEF-2480-4A31-97D0-1ECCB1FAE00D}" destId="{2C5272D6-1721-4589-A24D-F2D2F23326F7}" srcOrd="1" destOrd="0" presId="urn:microsoft.com/office/officeart/2005/8/layout/target3"/>
    <dgm:cxn modelId="{6DF0556C-BD0D-45A7-B7AF-7F40E7E93716}" type="presOf" srcId="{F4151B69-4167-4489-8F53-9E45A93CB7DC}" destId="{97C16396-C682-437D-9B3D-0EA1847D2F15}" srcOrd="0" destOrd="0" presId="urn:microsoft.com/office/officeart/2005/8/layout/target3"/>
    <dgm:cxn modelId="{BF2B1D16-168E-4656-8C28-538F5EAB9DF3}" srcId="{F0322115-8ABC-49D6-91D6-0729181D0688}" destId="{04EEA10C-40BD-4C81-9E07-CA1FBAFAC038}" srcOrd="0" destOrd="0" parTransId="{6AF726D9-1951-4D98-9F1F-D536505CAAC1}" sibTransId="{4B0A22DC-65CA-49BB-9B6B-B4F500E7AC20}"/>
    <dgm:cxn modelId="{4E4F6163-7CD7-4826-A8C4-12B58B3A569A}" type="presOf" srcId="{F4151B69-4167-4489-8F53-9E45A93CB7DC}" destId="{A9073555-4E40-4DB3-93FB-9A9C2846314E}" srcOrd="1" destOrd="0" presId="urn:microsoft.com/office/officeart/2005/8/layout/target3"/>
    <dgm:cxn modelId="{14B5C3C8-7D96-43F5-AC5D-04F76D93A54D}" type="presOf" srcId="{04EEA10C-40BD-4C81-9E07-CA1FBAFAC038}" destId="{7DE3283B-AC00-468B-9BCC-067B9EE6E5F6}" srcOrd="0" destOrd="0" presId="urn:microsoft.com/office/officeart/2005/8/layout/target3"/>
    <dgm:cxn modelId="{0F5B552C-3734-45EB-A820-CC34F2FD6C2C}" type="presOf" srcId="{B1562AEF-2480-4A31-97D0-1ECCB1FAE00D}" destId="{16C3F735-0551-4C26-AF6D-F717B91AC567}" srcOrd="0" destOrd="0" presId="urn:microsoft.com/office/officeart/2005/8/layout/target3"/>
    <dgm:cxn modelId="{00D40206-DA98-4EDB-93E4-975A783C66F0}" type="presOf" srcId="{F0322115-8ABC-49D6-91D6-0729181D0688}" destId="{C4A97507-63A4-4377-AAE4-EBDF3DFE1FA1}" srcOrd="0" destOrd="0" presId="urn:microsoft.com/office/officeart/2005/8/layout/target3"/>
    <dgm:cxn modelId="{7736206E-04F7-4DB5-B070-FE1D01B15472}" srcId="{F0322115-8ABC-49D6-91D6-0729181D0688}" destId="{9FB23BEE-61CC-4F27-920D-D83FB6B186C8}" srcOrd="1" destOrd="0" parTransId="{5A0C1F67-C2E5-4993-AB16-3AA316BB1E66}" sibTransId="{D9357AC9-0116-43E5-A70C-F393DF3C73E1}"/>
    <dgm:cxn modelId="{5DC00DD7-9E27-43F7-A7E6-E47D27D3782C}" srcId="{F0322115-8ABC-49D6-91D6-0729181D0688}" destId="{F4151B69-4167-4489-8F53-9E45A93CB7DC}" srcOrd="2" destOrd="0" parTransId="{ACBE0AA6-07EE-4C90-8638-1469D367BFA9}" sibTransId="{03902A1C-1E50-47E2-A299-A59FC4063BF2}"/>
    <dgm:cxn modelId="{F5CE9997-C4A9-40A1-96D9-6AB61402B36C}" srcId="{F0322115-8ABC-49D6-91D6-0729181D0688}" destId="{B1562AEF-2480-4A31-97D0-1ECCB1FAE00D}" srcOrd="3" destOrd="0" parTransId="{06CC1921-7F3A-4CD0-B261-87698815BA5A}" sibTransId="{04612CD1-97AB-4C25-8B59-C541556A5B3B}"/>
    <dgm:cxn modelId="{03B6E69C-1A64-4379-AEED-41137CC8036E}" type="presParOf" srcId="{C4A97507-63A4-4377-AAE4-EBDF3DFE1FA1}" destId="{4E7C9897-4793-47A7-827B-41C76F2BF8D8}" srcOrd="0" destOrd="0" presId="urn:microsoft.com/office/officeart/2005/8/layout/target3"/>
    <dgm:cxn modelId="{44099299-A7B1-48B1-A89F-B65A5B17E8ED}" type="presParOf" srcId="{C4A97507-63A4-4377-AAE4-EBDF3DFE1FA1}" destId="{BA51FB85-39E0-4DC0-9FD5-AA60402DE389}" srcOrd="1" destOrd="0" presId="urn:microsoft.com/office/officeart/2005/8/layout/target3"/>
    <dgm:cxn modelId="{2679ABF4-10F0-4671-9848-5C5FFA90EC2D}" type="presParOf" srcId="{C4A97507-63A4-4377-AAE4-EBDF3DFE1FA1}" destId="{7DE3283B-AC00-468B-9BCC-067B9EE6E5F6}" srcOrd="2" destOrd="0" presId="urn:microsoft.com/office/officeart/2005/8/layout/target3"/>
    <dgm:cxn modelId="{683E174A-C410-46B2-BC7F-29ED67C2ABB4}" type="presParOf" srcId="{C4A97507-63A4-4377-AAE4-EBDF3DFE1FA1}" destId="{EB0C9C63-E573-435F-8E66-2267CC2F4609}" srcOrd="3" destOrd="0" presId="urn:microsoft.com/office/officeart/2005/8/layout/target3"/>
    <dgm:cxn modelId="{B708BC02-82DD-45E2-B4B5-158A1FAFB258}" type="presParOf" srcId="{C4A97507-63A4-4377-AAE4-EBDF3DFE1FA1}" destId="{96123F33-44CE-4B94-AC4F-661FB6FE76AE}" srcOrd="4" destOrd="0" presId="urn:microsoft.com/office/officeart/2005/8/layout/target3"/>
    <dgm:cxn modelId="{38CDBFEE-78DE-4292-A789-6485884B43F4}" type="presParOf" srcId="{C4A97507-63A4-4377-AAE4-EBDF3DFE1FA1}" destId="{5A993D45-0721-4EDC-834C-6601882D97BB}" srcOrd="5" destOrd="0" presId="urn:microsoft.com/office/officeart/2005/8/layout/target3"/>
    <dgm:cxn modelId="{CDA1AB82-BE39-4F6C-9210-F6842215F9F4}" type="presParOf" srcId="{C4A97507-63A4-4377-AAE4-EBDF3DFE1FA1}" destId="{911EA35F-6492-42FC-8F04-F9A9DBE3350C}" srcOrd="6" destOrd="0" presId="urn:microsoft.com/office/officeart/2005/8/layout/target3"/>
    <dgm:cxn modelId="{42010EB5-9FE0-43D2-AFAC-233DE8748F87}" type="presParOf" srcId="{C4A97507-63A4-4377-AAE4-EBDF3DFE1FA1}" destId="{071D1CF1-ECEA-4E7F-87C0-D92374A74BAA}" srcOrd="7" destOrd="0" presId="urn:microsoft.com/office/officeart/2005/8/layout/target3"/>
    <dgm:cxn modelId="{E12EB740-28FB-4935-AB48-A80A70C74635}" type="presParOf" srcId="{C4A97507-63A4-4377-AAE4-EBDF3DFE1FA1}" destId="{97C16396-C682-437D-9B3D-0EA1847D2F15}" srcOrd="8" destOrd="0" presId="urn:microsoft.com/office/officeart/2005/8/layout/target3"/>
    <dgm:cxn modelId="{98DC92A6-EF9F-4DFB-BB17-5F4CE2E5DB5D}" type="presParOf" srcId="{C4A97507-63A4-4377-AAE4-EBDF3DFE1FA1}" destId="{241016F0-0E6D-4FD0-9073-1C808E25AE56}" srcOrd="9" destOrd="0" presId="urn:microsoft.com/office/officeart/2005/8/layout/target3"/>
    <dgm:cxn modelId="{08752D8A-7657-4F74-80C2-73E196DC943B}" type="presParOf" srcId="{C4A97507-63A4-4377-AAE4-EBDF3DFE1FA1}" destId="{AA371287-A23C-4AD5-A9CA-DA10A2D8671C}" srcOrd="10" destOrd="0" presId="urn:microsoft.com/office/officeart/2005/8/layout/target3"/>
    <dgm:cxn modelId="{9B208BD5-4999-44FB-A355-BE60B4B6D35A}" type="presParOf" srcId="{C4A97507-63A4-4377-AAE4-EBDF3DFE1FA1}" destId="{16C3F735-0551-4C26-AF6D-F717B91AC567}" srcOrd="11" destOrd="0" presId="urn:microsoft.com/office/officeart/2005/8/layout/target3"/>
    <dgm:cxn modelId="{3C90D45F-55BF-40B6-BFC6-C51C4C741F4A}" type="presParOf" srcId="{C4A97507-63A4-4377-AAE4-EBDF3DFE1FA1}" destId="{ABD4B691-0875-4448-ADFD-4DBBF57B48B8}" srcOrd="12" destOrd="0" presId="urn:microsoft.com/office/officeart/2005/8/layout/target3"/>
    <dgm:cxn modelId="{1C5784CB-BC2D-4B88-AA24-F3B464D85908}" type="presParOf" srcId="{C4A97507-63A4-4377-AAE4-EBDF3DFE1FA1}" destId="{979101F3-D1D5-4988-A3A5-1539877F572C}" srcOrd="13" destOrd="0" presId="urn:microsoft.com/office/officeart/2005/8/layout/target3"/>
    <dgm:cxn modelId="{9A6BE9B3-85C5-4E2B-AC6B-FA44D0D092F3}" type="presParOf" srcId="{C4A97507-63A4-4377-AAE4-EBDF3DFE1FA1}" destId="{A9073555-4E40-4DB3-93FB-9A9C2846314E}" srcOrd="14" destOrd="0" presId="urn:microsoft.com/office/officeart/2005/8/layout/target3"/>
    <dgm:cxn modelId="{6E41AC51-ABBF-495F-961D-90B07E29074C}" type="presParOf" srcId="{C4A97507-63A4-4377-AAE4-EBDF3DFE1FA1}" destId="{2C5272D6-1721-4589-A24D-F2D2F23326F7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67E382-93DD-44EB-BE60-EEDE8B3A572C}" type="doc">
      <dgm:prSet loTypeId="urn:microsoft.com/office/officeart/2005/8/layout/pyramid2" loCatId="pyramid" qsTypeId="urn:microsoft.com/office/officeart/2005/8/quickstyle/simple2" qsCatId="simple" csTypeId="urn:microsoft.com/office/officeart/2005/8/colors/accent2_3" csCatId="accent2" phldr="1"/>
      <dgm:spPr/>
    </dgm:pt>
    <dgm:pt modelId="{B6B3DED4-B84B-40F3-9105-A898B8AAA6EE}">
      <dgm:prSet phldrT="[Текст]" custT="1"/>
      <dgm:spPr/>
      <dgm:t>
        <a:bodyPr/>
        <a:lstStyle/>
        <a:p>
          <a:r>
            <a:rPr lang="ru-RU" sz="1900" b="1" kern="1200" spc="-12" dirty="0">
              <a:solidFill>
                <a:schemeClr val="tx1"/>
              </a:solidFill>
              <a:latin typeface="Microsoft Sans Serif"/>
              <a:ea typeface="+mj-ea"/>
              <a:cs typeface="Microsoft Sans Serif"/>
            </a:rPr>
            <a:t>Бесплатное консультирование предпринимателей по вопросам ведения социального бизнеса</a:t>
          </a:r>
        </a:p>
      </dgm:t>
    </dgm:pt>
    <dgm:pt modelId="{94CD5BD1-F4F5-418E-BC97-6EAB29AB826B}" type="parTrans" cxnId="{4E8AD3CC-52E7-4BC4-9B0F-6FCD1007FAE4}">
      <dgm:prSet/>
      <dgm:spPr/>
      <dgm:t>
        <a:bodyPr/>
        <a:lstStyle/>
        <a:p>
          <a:endParaRPr lang="ru-RU"/>
        </a:p>
      </dgm:t>
    </dgm:pt>
    <dgm:pt modelId="{755A007F-3CF8-4099-AF91-AB1C14E20D70}" type="sibTrans" cxnId="{4E8AD3CC-52E7-4BC4-9B0F-6FCD1007FAE4}">
      <dgm:prSet/>
      <dgm:spPr/>
      <dgm:t>
        <a:bodyPr/>
        <a:lstStyle/>
        <a:p>
          <a:endParaRPr lang="ru-RU"/>
        </a:p>
      </dgm:t>
    </dgm:pt>
    <dgm:pt modelId="{7C85E778-9B1B-494B-BA9B-64C3136BCBA3}">
      <dgm:prSet phldrT="[Текст]" custT="1"/>
      <dgm:spPr/>
      <dgm:t>
        <a:bodyPr/>
        <a:lstStyle/>
        <a:p>
          <a:r>
            <a:rPr lang="ru-RU" sz="1900" b="1" kern="1200" spc="-12" dirty="0">
              <a:solidFill>
                <a:prstClr val="black"/>
              </a:solidFill>
              <a:latin typeface="Microsoft Sans Serif"/>
              <a:ea typeface="DejaVu Sans"/>
              <a:cs typeface="Microsoft Sans Serif"/>
            </a:rPr>
            <a:t>Проведение обучающих мероприятий                                 </a:t>
          </a:r>
          <a:r>
            <a:rPr lang="ru-RU" sz="1900" b="0" kern="1200" spc="-12" dirty="0">
              <a:solidFill>
                <a:prstClr val="black"/>
              </a:solidFill>
              <a:latin typeface="Microsoft Sans Serif"/>
              <a:ea typeface="DejaVu Sans"/>
              <a:cs typeface="Microsoft Sans Serif"/>
            </a:rPr>
            <a:t>(школа социального предпринимательства, </a:t>
          </a:r>
          <a:r>
            <a:rPr lang="ru-RU" sz="1900" b="0" kern="1200" spc="-12" dirty="0">
              <a:latin typeface="Microsoft Sans Serif"/>
              <a:cs typeface="Microsoft Sans Serif"/>
            </a:rPr>
            <a:t>семинары, тренинги, мастер-классы)</a:t>
          </a:r>
          <a:endParaRPr lang="ru-RU" sz="1900" b="0" kern="1200" spc="-12" dirty="0">
            <a:solidFill>
              <a:prstClr val="black"/>
            </a:solidFill>
            <a:latin typeface="Microsoft Sans Serif"/>
            <a:ea typeface="DejaVu Sans"/>
            <a:cs typeface="Microsoft Sans Serif"/>
          </a:endParaRPr>
        </a:p>
      </dgm:t>
    </dgm:pt>
    <dgm:pt modelId="{2280A754-A621-4048-9664-BA4C5EE69139}" type="parTrans" cxnId="{5376DF08-BDDE-41D7-B304-1DEBAA88AE22}">
      <dgm:prSet/>
      <dgm:spPr/>
      <dgm:t>
        <a:bodyPr/>
        <a:lstStyle/>
        <a:p>
          <a:endParaRPr lang="ru-RU"/>
        </a:p>
      </dgm:t>
    </dgm:pt>
    <dgm:pt modelId="{F84357F6-9730-43E9-84F7-13C61451E9BB}" type="sibTrans" cxnId="{5376DF08-BDDE-41D7-B304-1DEBAA88AE22}">
      <dgm:prSet/>
      <dgm:spPr/>
      <dgm:t>
        <a:bodyPr/>
        <a:lstStyle/>
        <a:p>
          <a:endParaRPr lang="ru-RU"/>
        </a:p>
      </dgm:t>
    </dgm:pt>
    <dgm:pt modelId="{58861DC6-9C75-4474-A548-33710528DCB3}">
      <dgm:prSet phldrT="[Текст]" custT="1"/>
      <dgm:spPr/>
      <dgm:t>
        <a:bodyPr/>
        <a:lstStyle/>
        <a:p>
          <a:r>
            <a:rPr lang="ru-RU" sz="1900" b="1" kern="1200" spc="-12" dirty="0">
              <a:solidFill>
                <a:prstClr val="black"/>
              </a:solidFill>
              <a:latin typeface="Microsoft Sans Serif"/>
              <a:ea typeface="DejaVu Sans"/>
              <a:cs typeface="Microsoft Sans Serif"/>
            </a:rPr>
            <a:t>Бесплатное маркетинговое сопровождение реализации социальных проектов</a:t>
          </a:r>
        </a:p>
      </dgm:t>
    </dgm:pt>
    <dgm:pt modelId="{DCA400CE-8C60-4B53-ABEA-6AB926E250E7}" type="parTrans" cxnId="{A8C981D2-23C4-465C-821F-11F6FF30F1AB}">
      <dgm:prSet/>
      <dgm:spPr/>
      <dgm:t>
        <a:bodyPr/>
        <a:lstStyle/>
        <a:p>
          <a:endParaRPr lang="ru-RU"/>
        </a:p>
      </dgm:t>
    </dgm:pt>
    <dgm:pt modelId="{26C9A1A4-E3F6-4A2D-B4EB-5CB9C3826FB9}" type="sibTrans" cxnId="{A8C981D2-23C4-465C-821F-11F6FF30F1AB}">
      <dgm:prSet/>
      <dgm:spPr/>
      <dgm:t>
        <a:bodyPr/>
        <a:lstStyle/>
        <a:p>
          <a:endParaRPr lang="ru-RU"/>
        </a:p>
      </dgm:t>
    </dgm:pt>
    <dgm:pt modelId="{751B93A0-FBEF-4FEC-9066-8E87A1085377}">
      <dgm:prSet phldrT="[Текст]" custT="1"/>
      <dgm:spPr/>
      <dgm:t>
        <a:bodyPr/>
        <a:lstStyle/>
        <a:p>
          <a:r>
            <a:rPr lang="ru-RU" sz="1900" b="1" kern="1200" spc="-12" dirty="0">
              <a:solidFill>
                <a:prstClr val="black"/>
              </a:solidFill>
              <a:latin typeface="Microsoft Sans Serif"/>
              <a:ea typeface="DejaVu Sans"/>
              <a:cs typeface="Microsoft Sans Serif"/>
            </a:rPr>
            <a:t>Популяризация социальных практик региона </a:t>
          </a:r>
        </a:p>
        <a:p>
          <a:r>
            <a:rPr lang="ru-RU" sz="1900" b="1" kern="1200" spc="-12" dirty="0">
              <a:solidFill>
                <a:prstClr val="black"/>
              </a:solidFill>
              <a:latin typeface="Microsoft Sans Serif"/>
              <a:ea typeface="DejaVu Sans"/>
              <a:cs typeface="Microsoft Sans Serif"/>
            </a:rPr>
            <a:t>(фестивали, ярмарки)</a:t>
          </a:r>
        </a:p>
      </dgm:t>
    </dgm:pt>
    <dgm:pt modelId="{F65A3C2F-1750-42B1-895A-242361D80629}" type="parTrans" cxnId="{5D87CFD8-F33F-4533-921E-983ED3C2DCB5}">
      <dgm:prSet/>
      <dgm:spPr/>
      <dgm:t>
        <a:bodyPr/>
        <a:lstStyle/>
        <a:p>
          <a:endParaRPr lang="ru-RU"/>
        </a:p>
      </dgm:t>
    </dgm:pt>
    <dgm:pt modelId="{D2F4D64C-3E66-4DC0-ACFD-1E1F3BD0B31F}" type="sibTrans" cxnId="{5D87CFD8-F33F-4533-921E-983ED3C2DCB5}">
      <dgm:prSet/>
      <dgm:spPr/>
      <dgm:t>
        <a:bodyPr/>
        <a:lstStyle/>
        <a:p>
          <a:endParaRPr lang="ru-RU"/>
        </a:p>
      </dgm:t>
    </dgm:pt>
    <dgm:pt modelId="{DF51294F-1AC7-4535-83F3-61C293CEAB71}" type="pres">
      <dgm:prSet presAssocID="{B967E382-93DD-44EB-BE60-EEDE8B3A572C}" presName="compositeShape" presStyleCnt="0">
        <dgm:presLayoutVars>
          <dgm:dir/>
          <dgm:resizeHandles/>
        </dgm:presLayoutVars>
      </dgm:prSet>
      <dgm:spPr/>
    </dgm:pt>
    <dgm:pt modelId="{34E45ABC-731E-4048-9D02-23A87EFD6502}" type="pres">
      <dgm:prSet presAssocID="{B967E382-93DD-44EB-BE60-EEDE8B3A572C}" presName="pyramid" presStyleLbl="node1" presStyleIdx="0" presStyleCnt="1" custScaleX="96454" custScaleY="85426" custLinFactNeighborX="-736" custLinFactNeighborY="2746"/>
      <dgm:spPr/>
    </dgm:pt>
    <dgm:pt modelId="{C78212C3-6BA2-40A8-8A97-A13749B35A33}" type="pres">
      <dgm:prSet presAssocID="{B967E382-93DD-44EB-BE60-EEDE8B3A572C}" presName="theList" presStyleCnt="0"/>
      <dgm:spPr/>
    </dgm:pt>
    <dgm:pt modelId="{5FC4391F-C93B-4636-89ED-3169943A5ED0}" type="pres">
      <dgm:prSet presAssocID="{B6B3DED4-B84B-40F3-9105-A898B8AAA6EE}" presName="aNode" presStyleLbl="fgAcc1" presStyleIdx="0" presStyleCnt="4" custScaleX="250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5A946-4024-4BA6-A253-6BE1EBCCC0AC}" type="pres">
      <dgm:prSet presAssocID="{B6B3DED4-B84B-40F3-9105-A898B8AAA6EE}" presName="aSpace" presStyleCnt="0"/>
      <dgm:spPr/>
    </dgm:pt>
    <dgm:pt modelId="{4DD46F11-FE11-446C-B123-CFFD6D31D755}" type="pres">
      <dgm:prSet presAssocID="{7C85E778-9B1B-494B-BA9B-64C3136BCBA3}" presName="aNode" presStyleLbl="fgAcc1" presStyleIdx="1" presStyleCnt="4" custScaleX="251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3D4ED-305C-446E-A152-E6B830C24B5F}" type="pres">
      <dgm:prSet presAssocID="{7C85E778-9B1B-494B-BA9B-64C3136BCBA3}" presName="aSpace" presStyleCnt="0"/>
      <dgm:spPr/>
    </dgm:pt>
    <dgm:pt modelId="{5F5F284B-B00A-4944-896A-EDC797069D7C}" type="pres">
      <dgm:prSet presAssocID="{58861DC6-9C75-4474-A548-33710528DCB3}" presName="aNode" presStyleLbl="fgAcc1" presStyleIdx="2" presStyleCnt="4" custScaleX="251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AE0436-85C8-473A-B7A4-EEF6CC2B2531}" type="pres">
      <dgm:prSet presAssocID="{58861DC6-9C75-4474-A548-33710528DCB3}" presName="aSpace" presStyleCnt="0"/>
      <dgm:spPr/>
    </dgm:pt>
    <dgm:pt modelId="{0C776E80-1F8C-48C6-82CD-451D01119ECF}" type="pres">
      <dgm:prSet presAssocID="{751B93A0-FBEF-4FEC-9066-8E87A1085377}" presName="aNode" presStyleLbl="fgAcc1" presStyleIdx="3" presStyleCnt="4" custScaleX="251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9CF1E-2B01-45E5-BC2C-8C771A12D0C0}" type="pres">
      <dgm:prSet presAssocID="{751B93A0-FBEF-4FEC-9066-8E87A1085377}" presName="aSpace" presStyleCnt="0"/>
      <dgm:spPr/>
    </dgm:pt>
  </dgm:ptLst>
  <dgm:cxnLst>
    <dgm:cxn modelId="{B41CF464-C1D1-4F56-9B18-F7C266FD8D93}" type="presOf" srcId="{B967E382-93DD-44EB-BE60-EEDE8B3A572C}" destId="{DF51294F-1AC7-4535-83F3-61C293CEAB71}" srcOrd="0" destOrd="0" presId="urn:microsoft.com/office/officeart/2005/8/layout/pyramid2"/>
    <dgm:cxn modelId="{975F23D8-E97F-4D14-AD53-AC26F252AA73}" type="presOf" srcId="{751B93A0-FBEF-4FEC-9066-8E87A1085377}" destId="{0C776E80-1F8C-48C6-82CD-451D01119ECF}" srcOrd="0" destOrd="0" presId="urn:microsoft.com/office/officeart/2005/8/layout/pyramid2"/>
    <dgm:cxn modelId="{4E8AD3CC-52E7-4BC4-9B0F-6FCD1007FAE4}" srcId="{B967E382-93DD-44EB-BE60-EEDE8B3A572C}" destId="{B6B3DED4-B84B-40F3-9105-A898B8AAA6EE}" srcOrd="0" destOrd="0" parTransId="{94CD5BD1-F4F5-418E-BC97-6EAB29AB826B}" sibTransId="{755A007F-3CF8-4099-AF91-AB1C14E20D70}"/>
    <dgm:cxn modelId="{A8C981D2-23C4-465C-821F-11F6FF30F1AB}" srcId="{B967E382-93DD-44EB-BE60-EEDE8B3A572C}" destId="{58861DC6-9C75-4474-A548-33710528DCB3}" srcOrd="2" destOrd="0" parTransId="{DCA400CE-8C60-4B53-ABEA-6AB926E250E7}" sibTransId="{26C9A1A4-E3F6-4A2D-B4EB-5CB9C3826FB9}"/>
    <dgm:cxn modelId="{4D3C0BC6-C3F7-435E-9166-3B70C2FDAF85}" type="presOf" srcId="{7C85E778-9B1B-494B-BA9B-64C3136BCBA3}" destId="{4DD46F11-FE11-446C-B123-CFFD6D31D755}" srcOrd="0" destOrd="0" presId="urn:microsoft.com/office/officeart/2005/8/layout/pyramid2"/>
    <dgm:cxn modelId="{5376DF08-BDDE-41D7-B304-1DEBAA88AE22}" srcId="{B967E382-93DD-44EB-BE60-EEDE8B3A572C}" destId="{7C85E778-9B1B-494B-BA9B-64C3136BCBA3}" srcOrd="1" destOrd="0" parTransId="{2280A754-A621-4048-9664-BA4C5EE69139}" sibTransId="{F84357F6-9730-43E9-84F7-13C61451E9BB}"/>
    <dgm:cxn modelId="{06263BF5-6AD8-486A-A45C-07CF90F9EDB4}" type="presOf" srcId="{58861DC6-9C75-4474-A548-33710528DCB3}" destId="{5F5F284B-B00A-4944-896A-EDC797069D7C}" srcOrd="0" destOrd="0" presId="urn:microsoft.com/office/officeart/2005/8/layout/pyramid2"/>
    <dgm:cxn modelId="{5D87CFD8-F33F-4533-921E-983ED3C2DCB5}" srcId="{B967E382-93DD-44EB-BE60-EEDE8B3A572C}" destId="{751B93A0-FBEF-4FEC-9066-8E87A1085377}" srcOrd="3" destOrd="0" parTransId="{F65A3C2F-1750-42B1-895A-242361D80629}" sibTransId="{D2F4D64C-3E66-4DC0-ACFD-1E1F3BD0B31F}"/>
    <dgm:cxn modelId="{9CC1C88B-F81E-43FB-BECF-00F74C6EC073}" type="presOf" srcId="{B6B3DED4-B84B-40F3-9105-A898B8AAA6EE}" destId="{5FC4391F-C93B-4636-89ED-3169943A5ED0}" srcOrd="0" destOrd="0" presId="urn:microsoft.com/office/officeart/2005/8/layout/pyramid2"/>
    <dgm:cxn modelId="{8A92CBAE-F70C-43C2-8083-DF09B8D38948}" type="presParOf" srcId="{DF51294F-1AC7-4535-83F3-61C293CEAB71}" destId="{34E45ABC-731E-4048-9D02-23A87EFD6502}" srcOrd="0" destOrd="0" presId="urn:microsoft.com/office/officeart/2005/8/layout/pyramid2"/>
    <dgm:cxn modelId="{616E9083-3840-4802-974E-82C802225629}" type="presParOf" srcId="{DF51294F-1AC7-4535-83F3-61C293CEAB71}" destId="{C78212C3-6BA2-40A8-8A97-A13749B35A33}" srcOrd="1" destOrd="0" presId="urn:microsoft.com/office/officeart/2005/8/layout/pyramid2"/>
    <dgm:cxn modelId="{8B15FC6C-AF85-42DE-9ABB-B3DE8DD73D96}" type="presParOf" srcId="{C78212C3-6BA2-40A8-8A97-A13749B35A33}" destId="{5FC4391F-C93B-4636-89ED-3169943A5ED0}" srcOrd="0" destOrd="0" presId="urn:microsoft.com/office/officeart/2005/8/layout/pyramid2"/>
    <dgm:cxn modelId="{5AEFB609-9A28-4F94-B719-488D61C81D33}" type="presParOf" srcId="{C78212C3-6BA2-40A8-8A97-A13749B35A33}" destId="{1855A946-4024-4BA6-A253-6BE1EBCCC0AC}" srcOrd="1" destOrd="0" presId="urn:microsoft.com/office/officeart/2005/8/layout/pyramid2"/>
    <dgm:cxn modelId="{84C309C4-561F-4943-8F6E-54A8A31A24BD}" type="presParOf" srcId="{C78212C3-6BA2-40A8-8A97-A13749B35A33}" destId="{4DD46F11-FE11-446C-B123-CFFD6D31D755}" srcOrd="2" destOrd="0" presId="urn:microsoft.com/office/officeart/2005/8/layout/pyramid2"/>
    <dgm:cxn modelId="{B6483BF8-EA68-4828-9610-6FF865A1C337}" type="presParOf" srcId="{C78212C3-6BA2-40A8-8A97-A13749B35A33}" destId="{92A3D4ED-305C-446E-A152-E6B830C24B5F}" srcOrd="3" destOrd="0" presId="urn:microsoft.com/office/officeart/2005/8/layout/pyramid2"/>
    <dgm:cxn modelId="{0D487E17-5159-44C8-A387-2E76C415251D}" type="presParOf" srcId="{C78212C3-6BA2-40A8-8A97-A13749B35A33}" destId="{5F5F284B-B00A-4944-896A-EDC797069D7C}" srcOrd="4" destOrd="0" presId="urn:microsoft.com/office/officeart/2005/8/layout/pyramid2"/>
    <dgm:cxn modelId="{BF8C7901-8EF0-4BE6-819F-AB74E3A9525A}" type="presParOf" srcId="{C78212C3-6BA2-40A8-8A97-A13749B35A33}" destId="{69AE0436-85C8-473A-B7A4-EEF6CC2B2531}" srcOrd="5" destOrd="0" presId="urn:microsoft.com/office/officeart/2005/8/layout/pyramid2"/>
    <dgm:cxn modelId="{1EB599F5-644A-41BF-A85A-48757C5CABD3}" type="presParOf" srcId="{C78212C3-6BA2-40A8-8A97-A13749B35A33}" destId="{0C776E80-1F8C-48C6-82CD-451D01119ECF}" srcOrd="6" destOrd="0" presId="urn:microsoft.com/office/officeart/2005/8/layout/pyramid2"/>
    <dgm:cxn modelId="{3F447DA6-AF60-4442-8CC1-6F2D52BEA3AA}" type="presParOf" srcId="{C78212C3-6BA2-40A8-8A97-A13749B35A33}" destId="{F399CF1E-2B01-45E5-BC2C-8C771A12D0C0}" srcOrd="7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18640E-1E42-4D77-A589-05E4B9611FFA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5EE7CB-F21B-4172-919E-0D1220E346CC}">
      <dgm:prSet phldrT="[Текст]" custT="1"/>
      <dgm:spPr>
        <a:solidFill>
          <a:srgbClr val="E0AB8E"/>
        </a:solidFill>
      </dgm:spPr>
      <dgm:t>
        <a:bodyPr/>
        <a:lstStyle/>
        <a:p>
          <a:r>
            <a:rPr lang="ru-RU" sz="1800" b="1" dirty="0">
              <a:solidFill>
                <a:srgbClr val="540000"/>
              </a:solidFill>
            </a:rPr>
            <a:t>Размер поручительства до 50 млн. руб.</a:t>
          </a:r>
          <a:endParaRPr lang="ru-RU" sz="1800" dirty="0"/>
        </a:p>
      </dgm:t>
    </dgm:pt>
    <dgm:pt modelId="{CE27A784-E303-4328-A1DE-413B47C0FA2E}" type="parTrans" cxnId="{EE8C90E4-55CE-49F2-AAD1-7689909B8FBF}">
      <dgm:prSet/>
      <dgm:spPr/>
      <dgm:t>
        <a:bodyPr/>
        <a:lstStyle/>
        <a:p>
          <a:endParaRPr lang="ru-RU" sz="1800"/>
        </a:p>
      </dgm:t>
    </dgm:pt>
    <dgm:pt modelId="{9EF22DE1-E214-472E-8FD3-AAB77107978E}" type="sibTrans" cxnId="{EE8C90E4-55CE-49F2-AAD1-7689909B8FBF}">
      <dgm:prSet/>
      <dgm:spPr/>
      <dgm:t>
        <a:bodyPr/>
        <a:lstStyle/>
        <a:p>
          <a:endParaRPr lang="ru-RU" sz="1800"/>
        </a:p>
      </dgm:t>
    </dgm:pt>
    <dgm:pt modelId="{24FDFF92-419E-4693-BE62-46B0E73C4442}">
      <dgm:prSet phldrT="[Текст]" custT="1"/>
      <dgm:spPr>
        <a:solidFill>
          <a:srgbClr val="E0AB8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§"/>
          </a:pPr>
          <a:r>
            <a:rPr lang="ru-RU" sz="1800" b="1" kern="1200" dirty="0">
              <a:solidFill>
                <a:srgbClr val="540000"/>
              </a:solidFill>
            </a:rPr>
            <a:t>Размер гарантийного обязательства до 70% от суммы кредита</a:t>
          </a:r>
        </a:p>
      </dgm:t>
    </dgm:pt>
    <dgm:pt modelId="{B22009DE-D88D-46AC-9545-E5E5F756A3D3}" type="parTrans" cxnId="{FB8E6F32-0226-4CE3-AA6A-1EA93A64804B}">
      <dgm:prSet/>
      <dgm:spPr/>
      <dgm:t>
        <a:bodyPr/>
        <a:lstStyle/>
        <a:p>
          <a:endParaRPr lang="ru-RU" sz="1800"/>
        </a:p>
      </dgm:t>
    </dgm:pt>
    <dgm:pt modelId="{A94C4D89-8DCA-4F01-B0CD-40E9F57E8569}" type="sibTrans" cxnId="{FB8E6F32-0226-4CE3-AA6A-1EA93A64804B}">
      <dgm:prSet/>
      <dgm:spPr/>
      <dgm:t>
        <a:bodyPr/>
        <a:lstStyle/>
        <a:p>
          <a:endParaRPr lang="ru-RU" sz="1800"/>
        </a:p>
      </dgm:t>
    </dgm:pt>
    <dgm:pt modelId="{0BF173C3-CBB9-4E6D-93E0-7A5F558624AE}">
      <dgm:prSet phldrT="[Текст]" custT="1"/>
      <dgm:spPr>
        <a:solidFill>
          <a:srgbClr val="E0AB8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ru-RU" sz="1800" b="1" kern="1200" dirty="0">
              <a:solidFill>
                <a:srgbClr val="540000"/>
              </a:solidFill>
            </a:rPr>
            <a:t>Срок поручительства:</a:t>
          </a:r>
        </a:p>
        <a:p>
          <a:pPr>
            <a:buFont typeface="Wingdings" panose="05000000000000000000" pitchFamily="2" charset="2"/>
            <a:buChar char="§"/>
          </a:pPr>
          <a:r>
            <a:rPr lang="ru-RU" sz="1800" b="1" kern="1200" dirty="0">
              <a:solidFill>
                <a:srgbClr val="540000"/>
              </a:solidFill>
            </a:rPr>
            <a:t>пополнение оборотных средств – до 3 лет </a:t>
          </a:r>
        </a:p>
        <a:p>
          <a:pPr>
            <a:buFont typeface="Wingdings" panose="05000000000000000000" pitchFamily="2" charset="2"/>
            <a:buChar char="§"/>
          </a:pPr>
          <a:r>
            <a:rPr lang="ru-RU" sz="1800" b="1" kern="1200" dirty="0">
              <a:solidFill>
                <a:srgbClr val="540000"/>
              </a:solidFill>
            </a:rPr>
            <a:t>инвестиционные цели - до 10 лет</a:t>
          </a:r>
          <a:endParaRPr lang="ru-RU" sz="1800" kern="1200" dirty="0">
            <a:solidFill>
              <a:prstClr val="white"/>
            </a:solidFill>
            <a:latin typeface="Arial"/>
            <a:ea typeface="DejaVu Sans"/>
            <a:cs typeface="DejaVu Sans"/>
          </a:endParaRPr>
        </a:p>
      </dgm:t>
    </dgm:pt>
    <dgm:pt modelId="{C8EC35DF-2721-4205-93AE-E40E3199166D}" type="parTrans" cxnId="{98FEA396-5CDA-48C7-80C7-33CB8FA68EFF}">
      <dgm:prSet/>
      <dgm:spPr/>
      <dgm:t>
        <a:bodyPr/>
        <a:lstStyle/>
        <a:p>
          <a:endParaRPr lang="ru-RU" sz="1800"/>
        </a:p>
      </dgm:t>
    </dgm:pt>
    <dgm:pt modelId="{6066C205-7726-4667-9883-0C21F5485D8A}" type="sibTrans" cxnId="{98FEA396-5CDA-48C7-80C7-33CB8FA68EFF}">
      <dgm:prSet/>
      <dgm:spPr/>
      <dgm:t>
        <a:bodyPr/>
        <a:lstStyle/>
        <a:p>
          <a:endParaRPr lang="ru-RU" sz="1800"/>
        </a:p>
      </dgm:t>
    </dgm:pt>
    <dgm:pt modelId="{A75AA009-929C-4625-B417-F7A254DB379C}" type="pres">
      <dgm:prSet presAssocID="{3218640E-1E42-4D77-A589-05E4B9611FF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D3965-CB0F-481F-B5D4-6CEFB5F9067E}" type="pres">
      <dgm:prSet presAssocID="{965EE7CB-F21B-4172-919E-0D1220E346CC}" presName="parentLin" presStyleCnt="0"/>
      <dgm:spPr/>
    </dgm:pt>
    <dgm:pt modelId="{20495ED7-0DA4-422D-9F7F-14E4AB71602C}" type="pres">
      <dgm:prSet presAssocID="{965EE7CB-F21B-4172-919E-0D1220E346CC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FD423B6E-823D-4D30-9539-509EC67EBD06}" type="pres">
      <dgm:prSet presAssocID="{965EE7CB-F21B-4172-919E-0D1220E346CC}" presName="parentText" presStyleLbl="node1" presStyleIdx="0" presStyleCnt="3" custScaleX="142857" custLinFactNeighborX="24910" custLinFactNeighborY="132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29A8BD-DAA0-4CC5-8016-E922CE773305}" type="pres">
      <dgm:prSet presAssocID="{965EE7CB-F21B-4172-919E-0D1220E346CC}" presName="negativeSpace" presStyleCnt="0"/>
      <dgm:spPr/>
    </dgm:pt>
    <dgm:pt modelId="{3EC501A8-0249-49F7-B05D-C15E1D8CEA53}" type="pres">
      <dgm:prSet presAssocID="{965EE7CB-F21B-4172-919E-0D1220E346CC}" presName="childText" presStyleLbl="conFgAcc1" presStyleIdx="0" presStyleCnt="3">
        <dgm:presLayoutVars>
          <dgm:bulletEnabled val="1"/>
        </dgm:presLayoutVars>
      </dgm:prSet>
      <dgm:spPr>
        <a:ln>
          <a:solidFill>
            <a:schemeClr val="accent6">
              <a:lumMod val="50000"/>
            </a:schemeClr>
          </a:solidFill>
        </a:ln>
      </dgm:spPr>
    </dgm:pt>
    <dgm:pt modelId="{79736989-5FB1-4CC5-AC7F-B8CF9209F31E}" type="pres">
      <dgm:prSet presAssocID="{9EF22DE1-E214-472E-8FD3-AAB77107978E}" presName="spaceBetweenRectangles" presStyleCnt="0"/>
      <dgm:spPr/>
    </dgm:pt>
    <dgm:pt modelId="{4E0859A4-EA0F-4802-AC3F-E41C9EAF5774}" type="pres">
      <dgm:prSet presAssocID="{24FDFF92-419E-4693-BE62-46B0E73C4442}" presName="parentLin" presStyleCnt="0"/>
      <dgm:spPr/>
    </dgm:pt>
    <dgm:pt modelId="{875D84F6-5374-4E21-AB74-4ED61FE99047}" type="pres">
      <dgm:prSet presAssocID="{24FDFF92-419E-4693-BE62-46B0E73C444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0670C79-010D-4D7C-AE47-0FAAA924FFF3}" type="pres">
      <dgm:prSet presAssocID="{24FDFF92-419E-4693-BE62-46B0E73C4442}" presName="parentText" presStyleLbl="node1" presStyleIdx="1" presStyleCnt="3" custScaleX="142857">
        <dgm:presLayoutVars>
          <dgm:chMax val="0"/>
          <dgm:bulletEnabled val="1"/>
        </dgm:presLayoutVars>
      </dgm:prSet>
      <dgm:spPr>
        <a:xfrm>
          <a:off x="266429" y="988521"/>
          <a:ext cx="3730014" cy="619920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66498A4F-976A-47C3-8C86-85BEDD907B12}" type="pres">
      <dgm:prSet presAssocID="{24FDFF92-419E-4693-BE62-46B0E73C4442}" presName="negativeSpace" presStyleCnt="0"/>
      <dgm:spPr/>
    </dgm:pt>
    <dgm:pt modelId="{159D9212-44ED-49C3-8113-7F2AAEDD7868}" type="pres">
      <dgm:prSet presAssocID="{24FDFF92-419E-4693-BE62-46B0E73C4442}" presName="childText" presStyleLbl="conFgAcc1" presStyleIdx="1" presStyleCnt="3">
        <dgm:presLayoutVars>
          <dgm:bulletEnabled val="1"/>
        </dgm:presLayoutVars>
      </dgm:prSet>
      <dgm:spPr>
        <a:xfrm>
          <a:off x="0" y="1298481"/>
          <a:ext cx="5328591" cy="529200"/>
        </a:xfrm>
        <a:prstGeom prst="rect">
          <a:avLst/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F79646">
              <a:lumMod val="50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DB6781FA-C122-4DED-8BCB-10517DA1AD46}" type="pres">
      <dgm:prSet presAssocID="{A94C4D89-8DCA-4F01-B0CD-40E9F57E8569}" presName="spaceBetweenRectangles" presStyleCnt="0"/>
      <dgm:spPr/>
    </dgm:pt>
    <dgm:pt modelId="{F1060B61-10CF-40F6-B007-D6CA1F3010BE}" type="pres">
      <dgm:prSet presAssocID="{0BF173C3-CBB9-4E6D-93E0-7A5F558624AE}" presName="parentLin" presStyleCnt="0"/>
      <dgm:spPr/>
    </dgm:pt>
    <dgm:pt modelId="{BD8869F8-73CC-49B2-B74B-F5F56E770B5B}" type="pres">
      <dgm:prSet presAssocID="{0BF173C3-CBB9-4E6D-93E0-7A5F558624AE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465E62B4-40A1-4EED-B3DB-CEB8BF502996}" type="pres">
      <dgm:prSet presAssocID="{0BF173C3-CBB9-4E6D-93E0-7A5F558624AE}" presName="parentText" presStyleLbl="node1" presStyleIdx="2" presStyleCnt="3" custScaleX="142857">
        <dgm:presLayoutVars>
          <dgm:chMax val="0"/>
          <dgm:bulletEnabled val="1"/>
        </dgm:presLayoutVars>
      </dgm:prSet>
      <dgm:spPr>
        <a:xfrm>
          <a:off x="266429" y="1941081"/>
          <a:ext cx="3730014" cy="619920"/>
        </a:xfrm>
        <a:prstGeom prst="roundRect">
          <a:avLst/>
        </a:prstGeom>
      </dgm:spPr>
      <dgm:t>
        <a:bodyPr/>
        <a:lstStyle/>
        <a:p>
          <a:endParaRPr lang="ru-RU"/>
        </a:p>
      </dgm:t>
    </dgm:pt>
    <dgm:pt modelId="{2F7D7E64-4636-46A6-8A2A-0D03E50E6461}" type="pres">
      <dgm:prSet presAssocID="{0BF173C3-CBB9-4E6D-93E0-7A5F558624AE}" presName="negativeSpace" presStyleCnt="0"/>
      <dgm:spPr/>
    </dgm:pt>
    <dgm:pt modelId="{1CA1CE4C-268C-4863-A9B8-627724065E3E}" type="pres">
      <dgm:prSet presAssocID="{0BF173C3-CBB9-4E6D-93E0-7A5F558624AE}" presName="childText" presStyleLbl="conFgAcc1" presStyleIdx="2" presStyleCnt="3">
        <dgm:presLayoutVars>
          <dgm:bulletEnabled val="1"/>
        </dgm:presLayoutVars>
      </dgm:prSet>
      <dgm:spPr>
        <a:xfrm>
          <a:off x="0" y="2251041"/>
          <a:ext cx="5328591" cy="529200"/>
        </a:xfrm>
        <a:prstGeom prst="rect">
          <a:avLst/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F79646">
              <a:lumMod val="50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</dgm:ptLst>
  <dgm:cxnLst>
    <dgm:cxn modelId="{67ED284B-08BE-4BB5-B16D-7FBDDB9A6B9E}" type="presOf" srcId="{3218640E-1E42-4D77-A589-05E4B9611FFA}" destId="{A75AA009-929C-4625-B417-F7A254DB379C}" srcOrd="0" destOrd="0" presId="urn:microsoft.com/office/officeart/2005/8/layout/list1"/>
    <dgm:cxn modelId="{EE8C90E4-55CE-49F2-AAD1-7689909B8FBF}" srcId="{3218640E-1E42-4D77-A589-05E4B9611FFA}" destId="{965EE7CB-F21B-4172-919E-0D1220E346CC}" srcOrd="0" destOrd="0" parTransId="{CE27A784-E303-4328-A1DE-413B47C0FA2E}" sibTransId="{9EF22DE1-E214-472E-8FD3-AAB77107978E}"/>
    <dgm:cxn modelId="{ED7F901B-8B22-4878-9881-0FDFE1C74EE5}" type="presOf" srcId="{24FDFF92-419E-4693-BE62-46B0E73C4442}" destId="{875D84F6-5374-4E21-AB74-4ED61FE99047}" srcOrd="0" destOrd="0" presId="urn:microsoft.com/office/officeart/2005/8/layout/list1"/>
    <dgm:cxn modelId="{E49169BE-ECD5-4CC5-877F-158EF948749B}" type="presOf" srcId="{0BF173C3-CBB9-4E6D-93E0-7A5F558624AE}" destId="{465E62B4-40A1-4EED-B3DB-CEB8BF502996}" srcOrd="1" destOrd="0" presId="urn:microsoft.com/office/officeart/2005/8/layout/list1"/>
    <dgm:cxn modelId="{AD021ED1-B2A4-4369-829F-AEE66AD8B038}" type="presOf" srcId="{0BF173C3-CBB9-4E6D-93E0-7A5F558624AE}" destId="{BD8869F8-73CC-49B2-B74B-F5F56E770B5B}" srcOrd="0" destOrd="0" presId="urn:microsoft.com/office/officeart/2005/8/layout/list1"/>
    <dgm:cxn modelId="{1E7F9DC0-FD94-4F13-8F09-9E89B71BE4B7}" type="presOf" srcId="{965EE7CB-F21B-4172-919E-0D1220E346CC}" destId="{20495ED7-0DA4-422D-9F7F-14E4AB71602C}" srcOrd="0" destOrd="0" presId="urn:microsoft.com/office/officeart/2005/8/layout/list1"/>
    <dgm:cxn modelId="{98FEA396-5CDA-48C7-80C7-33CB8FA68EFF}" srcId="{3218640E-1E42-4D77-A589-05E4B9611FFA}" destId="{0BF173C3-CBB9-4E6D-93E0-7A5F558624AE}" srcOrd="2" destOrd="0" parTransId="{C8EC35DF-2721-4205-93AE-E40E3199166D}" sibTransId="{6066C205-7726-4667-9883-0C21F5485D8A}"/>
    <dgm:cxn modelId="{FB8E6F32-0226-4CE3-AA6A-1EA93A64804B}" srcId="{3218640E-1E42-4D77-A589-05E4B9611FFA}" destId="{24FDFF92-419E-4693-BE62-46B0E73C4442}" srcOrd="1" destOrd="0" parTransId="{B22009DE-D88D-46AC-9545-E5E5F756A3D3}" sibTransId="{A94C4D89-8DCA-4F01-B0CD-40E9F57E8569}"/>
    <dgm:cxn modelId="{FC0FA35B-1934-4648-981A-A4BAD31F567C}" type="presOf" srcId="{24FDFF92-419E-4693-BE62-46B0E73C4442}" destId="{30670C79-010D-4D7C-AE47-0FAAA924FFF3}" srcOrd="1" destOrd="0" presId="urn:microsoft.com/office/officeart/2005/8/layout/list1"/>
    <dgm:cxn modelId="{50726A67-8A0B-4F65-83B1-D9EC71B2E239}" type="presOf" srcId="{965EE7CB-F21B-4172-919E-0D1220E346CC}" destId="{FD423B6E-823D-4D30-9539-509EC67EBD06}" srcOrd="1" destOrd="0" presId="urn:microsoft.com/office/officeart/2005/8/layout/list1"/>
    <dgm:cxn modelId="{1770A984-C5E8-4F3B-A27F-CA12AB725D75}" type="presParOf" srcId="{A75AA009-929C-4625-B417-F7A254DB379C}" destId="{1B1D3965-CB0F-481F-B5D4-6CEFB5F9067E}" srcOrd="0" destOrd="0" presId="urn:microsoft.com/office/officeart/2005/8/layout/list1"/>
    <dgm:cxn modelId="{59E07253-F409-4E3A-AE6C-33AF5703587A}" type="presParOf" srcId="{1B1D3965-CB0F-481F-B5D4-6CEFB5F9067E}" destId="{20495ED7-0DA4-422D-9F7F-14E4AB71602C}" srcOrd="0" destOrd="0" presId="urn:microsoft.com/office/officeart/2005/8/layout/list1"/>
    <dgm:cxn modelId="{E5E4085F-A94B-42B1-AEE7-35C422A8606F}" type="presParOf" srcId="{1B1D3965-CB0F-481F-B5D4-6CEFB5F9067E}" destId="{FD423B6E-823D-4D30-9539-509EC67EBD06}" srcOrd="1" destOrd="0" presId="urn:microsoft.com/office/officeart/2005/8/layout/list1"/>
    <dgm:cxn modelId="{605FFA89-06DA-4F5E-96D3-E2D61CA5B31F}" type="presParOf" srcId="{A75AA009-929C-4625-B417-F7A254DB379C}" destId="{8A29A8BD-DAA0-4CC5-8016-E922CE773305}" srcOrd="1" destOrd="0" presId="urn:microsoft.com/office/officeart/2005/8/layout/list1"/>
    <dgm:cxn modelId="{0FBF3F75-80EF-4EBB-83C4-7F10662B79A8}" type="presParOf" srcId="{A75AA009-929C-4625-B417-F7A254DB379C}" destId="{3EC501A8-0249-49F7-B05D-C15E1D8CEA53}" srcOrd="2" destOrd="0" presId="urn:microsoft.com/office/officeart/2005/8/layout/list1"/>
    <dgm:cxn modelId="{A58080D3-DD08-4ACD-834D-71B21D4BAAF0}" type="presParOf" srcId="{A75AA009-929C-4625-B417-F7A254DB379C}" destId="{79736989-5FB1-4CC5-AC7F-B8CF9209F31E}" srcOrd="3" destOrd="0" presId="urn:microsoft.com/office/officeart/2005/8/layout/list1"/>
    <dgm:cxn modelId="{14C5F2E3-13CA-4F6B-888C-4DEF79CE95B1}" type="presParOf" srcId="{A75AA009-929C-4625-B417-F7A254DB379C}" destId="{4E0859A4-EA0F-4802-AC3F-E41C9EAF5774}" srcOrd="4" destOrd="0" presId="urn:microsoft.com/office/officeart/2005/8/layout/list1"/>
    <dgm:cxn modelId="{1FBA3B8A-5206-433D-A1C3-CEB168DA4882}" type="presParOf" srcId="{4E0859A4-EA0F-4802-AC3F-E41C9EAF5774}" destId="{875D84F6-5374-4E21-AB74-4ED61FE99047}" srcOrd="0" destOrd="0" presId="urn:microsoft.com/office/officeart/2005/8/layout/list1"/>
    <dgm:cxn modelId="{82B02494-D127-439A-809F-BF12BE3AC764}" type="presParOf" srcId="{4E0859A4-EA0F-4802-AC3F-E41C9EAF5774}" destId="{30670C79-010D-4D7C-AE47-0FAAA924FFF3}" srcOrd="1" destOrd="0" presId="urn:microsoft.com/office/officeart/2005/8/layout/list1"/>
    <dgm:cxn modelId="{ED8391E8-2C37-450E-BD95-49DA7A13420F}" type="presParOf" srcId="{A75AA009-929C-4625-B417-F7A254DB379C}" destId="{66498A4F-976A-47C3-8C86-85BEDD907B12}" srcOrd="5" destOrd="0" presId="urn:microsoft.com/office/officeart/2005/8/layout/list1"/>
    <dgm:cxn modelId="{2741A894-35A6-424C-A291-A162F4BF42C3}" type="presParOf" srcId="{A75AA009-929C-4625-B417-F7A254DB379C}" destId="{159D9212-44ED-49C3-8113-7F2AAEDD7868}" srcOrd="6" destOrd="0" presId="urn:microsoft.com/office/officeart/2005/8/layout/list1"/>
    <dgm:cxn modelId="{4E56E09A-6DEE-41B0-B3E9-B07BBA45C6CD}" type="presParOf" srcId="{A75AA009-929C-4625-B417-F7A254DB379C}" destId="{DB6781FA-C122-4DED-8BCB-10517DA1AD46}" srcOrd="7" destOrd="0" presId="urn:microsoft.com/office/officeart/2005/8/layout/list1"/>
    <dgm:cxn modelId="{B545E2AD-18E5-4A62-BAB4-E076793C2867}" type="presParOf" srcId="{A75AA009-929C-4625-B417-F7A254DB379C}" destId="{F1060B61-10CF-40F6-B007-D6CA1F3010BE}" srcOrd="8" destOrd="0" presId="urn:microsoft.com/office/officeart/2005/8/layout/list1"/>
    <dgm:cxn modelId="{745D5C0B-28CF-4EFB-8316-51720A53B723}" type="presParOf" srcId="{F1060B61-10CF-40F6-B007-D6CA1F3010BE}" destId="{BD8869F8-73CC-49B2-B74B-F5F56E770B5B}" srcOrd="0" destOrd="0" presId="urn:microsoft.com/office/officeart/2005/8/layout/list1"/>
    <dgm:cxn modelId="{0C20929F-AA1E-435D-87EF-7FE217F7BD3A}" type="presParOf" srcId="{F1060B61-10CF-40F6-B007-D6CA1F3010BE}" destId="{465E62B4-40A1-4EED-B3DB-CEB8BF502996}" srcOrd="1" destOrd="0" presId="urn:microsoft.com/office/officeart/2005/8/layout/list1"/>
    <dgm:cxn modelId="{BC37EAA1-72DC-4CF6-BDE4-565151075513}" type="presParOf" srcId="{A75AA009-929C-4625-B417-F7A254DB379C}" destId="{2F7D7E64-4636-46A6-8A2A-0D03E50E6461}" srcOrd="9" destOrd="0" presId="urn:microsoft.com/office/officeart/2005/8/layout/list1"/>
    <dgm:cxn modelId="{1F6A3727-08D2-4BA2-9F29-FEB53E6ACDEF}" type="presParOf" srcId="{A75AA009-929C-4625-B417-F7A254DB379C}" destId="{1CA1CE4C-268C-4863-A9B8-627724065E3E}" srcOrd="10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C9897-4793-47A7-827B-41C76F2BF8D8}">
      <dsp:nvSpPr>
        <dsp:cNvPr id="0" name=""/>
        <dsp:cNvSpPr/>
      </dsp:nvSpPr>
      <dsp:spPr>
        <a:xfrm>
          <a:off x="0" y="0"/>
          <a:ext cx="3168241" cy="3168241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E3283B-AC00-468B-9BCC-067B9EE6E5F6}">
      <dsp:nvSpPr>
        <dsp:cNvPr id="0" name=""/>
        <dsp:cNvSpPr/>
      </dsp:nvSpPr>
      <dsp:spPr>
        <a:xfrm>
          <a:off x="1584120" y="0"/>
          <a:ext cx="7057492" cy="31682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pc="-12" dirty="0">
              <a:solidFill>
                <a:schemeClr val="tx1"/>
              </a:solidFill>
              <a:latin typeface="Microsoft Sans Serif"/>
              <a:ea typeface="+mj-ea"/>
              <a:cs typeface="Microsoft Sans Serif"/>
            </a:rPr>
            <a:t>ОБЕСПЕЧИВАЕТ ЗАНЯТОСТЬ ГРАЖДАН ОПРЕДЕЛЕННЫХ КАТЕГОРИЙ.                                                                  </a:t>
          </a:r>
          <a:r>
            <a:rPr lang="ru-RU" sz="1300" b="1" kern="1200" spc="-12" dirty="0">
              <a:solidFill>
                <a:schemeClr val="tx1"/>
              </a:solidFill>
              <a:latin typeface="Microsoft Sans Serif"/>
              <a:ea typeface="+mj-ea"/>
              <a:cs typeface="Microsoft Sans Serif"/>
            </a:rPr>
            <a:t>СМСП – Индивидуальный предприниматель, являющийся инвалидом и осуществляющий предпринимательскую деятельность без привлечения работников</a:t>
          </a:r>
        </a:p>
      </dsp:txBody>
      <dsp:txXfrm>
        <a:off x="1584120" y="0"/>
        <a:ext cx="7057492" cy="673251"/>
      </dsp:txXfrm>
    </dsp:sp>
    <dsp:sp modelId="{96123F33-44CE-4B94-AC4F-661FB6FE76AE}">
      <dsp:nvSpPr>
        <dsp:cNvPr id="0" name=""/>
        <dsp:cNvSpPr/>
      </dsp:nvSpPr>
      <dsp:spPr>
        <a:xfrm>
          <a:off x="415831" y="673251"/>
          <a:ext cx="2336577" cy="233657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993D45-0721-4EDC-834C-6601882D97BB}">
      <dsp:nvSpPr>
        <dsp:cNvPr id="0" name=""/>
        <dsp:cNvSpPr/>
      </dsp:nvSpPr>
      <dsp:spPr>
        <a:xfrm>
          <a:off x="1584120" y="673251"/>
          <a:ext cx="7057492" cy="23365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pc="-12" dirty="0">
              <a:solidFill>
                <a:schemeClr val="tx1"/>
              </a:solidFill>
              <a:latin typeface="Microsoft Sans Serif"/>
              <a:ea typeface="+mj-ea"/>
              <a:cs typeface="Microsoft Sans Serif"/>
            </a:rPr>
            <a:t>ОБЕСПЕЧИВАЕТ РЕАЛИЗАЦИЮ ТОВАРОВ, РАБОТ ИЛИ УСЛУГ, ПРОЗВОДИМЫХ С УЧАСТИЕМ ГРАЖДАН, ОТНОСЯЩИХСЯ К КАТЕГОРИИ СОЦИАЛЬНО УЯЗВИМЫХ</a:t>
          </a:r>
        </a:p>
      </dsp:txBody>
      <dsp:txXfrm>
        <a:off x="1584120" y="673251"/>
        <a:ext cx="7057492" cy="673251"/>
      </dsp:txXfrm>
    </dsp:sp>
    <dsp:sp modelId="{071D1CF1-ECEA-4E7F-87C0-D92374A74BAA}">
      <dsp:nvSpPr>
        <dsp:cNvPr id="0" name=""/>
        <dsp:cNvSpPr/>
      </dsp:nvSpPr>
      <dsp:spPr>
        <a:xfrm>
          <a:off x="831663" y="1346502"/>
          <a:ext cx="1504914" cy="1504914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C16396-C682-437D-9B3D-0EA1847D2F15}">
      <dsp:nvSpPr>
        <dsp:cNvPr id="0" name=""/>
        <dsp:cNvSpPr/>
      </dsp:nvSpPr>
      <dsp:spPr>
        <a:xfrm>
          <a:off x="1584120" y="1346502"/>
          <a:ext cx="7057492" cy="15049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270909" lvl="0" indent="-260934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/>
            <a:buChar char=""/>
            <a:tabLst>
              <a:tab pos="270909" algn="l"/>
              <a:tab pos="271434" algn="l"/>
            </a:tabLst>
          </a:pPr>
          <a:r>
            <a:rPr lang="ru-RU" sz="1400" b="1" kern="1200" spc="-12" dirty="0">
              <a:solidFill>
                <a:schemeClr val="tx1"/>
              </a:solidFill>
              <a:latin typeface="Microsoft Sans Serif"/>
              <a:ea typeface="+mj-ea"/>
              <a:cs typeface="Microsoft Sans Serif"/>
            </a:rPr>
            <a:t>ОКАЗЫВАЕТ УСЛУГИ, ПРОИЗВОДИТ ТОВАРЫ ИЛИ ВЫПОЛНЯЕТ РАБОТЫ, ПРЕДНАЗНАЧЕННЫЕ ДЛЯ ГРАЖДАН, ОТНОСЯЩИХСЯ К КАТЕГОРИИ СОЦИАЛЬНО УЯЗВИМЫХ </a:t>
          </a:r>
        </a:p>
      </dsp:txBody>
      <dsp:txXfrm>
        <a:off x="1584120" y="1346502"/>
        <a:ext cx="7057492" cy="673251"/>
      </dsp:txXfrm>
    </dsp:sp>
    <dsp:sp modelId="{AA371287-A23C-4AD5-A9CA-DA10A2D8671C}">
      <dsp:nvSpPr>
        <dsp:cNvPr id="0" name=""/>
        <dsp:cNvSpPr/>
      </dsp:nvSpPr>
      <dsp:spPr>
        <a:xfrm>
          <a:off x="1247494" y="2019753"/>
          <a:ext cx="673251" cy="673251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C3F735-0551-4C26-AF6D-F717B91AC567}">
      <dsp:nvSpPr>
        <dsp:cNvPr id="0" name=""/>
        <dsp:cNvSpPr/>
      </dsp:nvSpPr>
      <dsp:spPr>
        <a:xfrm>
          <a:off x="1584120" y="2019753"/>
          <a:ext cx="7057492" cy="67325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pc="-12" dirty="0">
              <a:solidFill>
                <a:schemeClr val="tx1"/>
              </a:solidFill>
              <a:latin typeface="Microsoft Sans Serif"/>
              <a:ea typeface="+mj-ea"/>
              <a:cs typeface="Microsoft Sans Serif"/>
            </a:rPr>
            <a:t>ОСУЩЕСТВЛЯЕТ ОПРЕДЕЛЕННУЮ ДЕЯТЕЛЬНОСТЬ В СОЦИАЛЬНОЙ СФЕРЕ</a:t>
          </a:r>
        </a:p>
      </dsp:txBody>
      <dsp:txXfrm>
        <a:off x="1584120" y="2019753"/>
        <a:ext cx="7057492" cy="6732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45ABC-731E-4048-9D02-23A87EFD6502}">
      <dsp:nvSpPr>
        <dsp:cNvPr id="0" name=""/>
        <dsp:cNvSpPr/>
      </dsp:nvSpPr>
      <dsp:spPr>
        <a:xfrm>
          <a:off x="662146" y="410652"/>
          <a:ext cx="3947882" cy="3496504"/>
        </a:xfrm>
        <a:prstGeom prst="triangl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FC4391F-C93B-4636-89ED-3169943A5ED0}">
      <dsp:nvSpPr>
        <dsp:cNvPr id="0" name=""/>
        <dsp:cNvSpPr/>
      </dsp:nvSpPr>
      <dsp:spPr>
        <a:xfrm>
          <a:off x="669214" y="409701"/>
          <a:ext cx="6654458" cy="7274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spc="-12" dirty="0">
              <a:solidFill>
                <a:schemeClr val="tx1"/>
              </a:solidFill>
              <a:latin typeface="Microsoft Sans Serif"/>
              <a:ea typeface="+mj-ea"/>
              <a:cs typeface="Microsoft Sans Serif"/>
            </a:rPr>
            <a:t>Бесплатное консультирование предпринимателей по вопросам ведения социального бизнеса</a:t>
          </a:r>
        </a:p>
      </dsp:txBody>
      <dsp:txXfrm>
        <a:off x="704726" y="445213"/>
        <a:ext cx="6583434" cy="656446"/>
      </dsp:txXfrm>
    </dsp:sp>
    <dsp:sp modelId="{4DD46F11-FE11-446C-B123-CFFD6D31D755}">
      <dsp:nvSpPr>
        <dsp:cNvPr id="0" name=""/>
        <dsp:cNvSpPr/>
      </dsp:nvSpPr>
      <dsp:spPr>
        <a:xfrm>
          <a:off x="648077" y="1228106"/>
          <a:ext cx="6696732" cy="7274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11957"/>
              <a:satOff val="-1341"/>
              <a:lumOff val="85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spc="-12" dirty="0">
              <a:solidFill>
                <a:prstClr val="black"/>
              </a:solidFill>
              <a:latin typeface="Microsoft Sans Serif"/>
              <a:ea typeface="DejaVu Sans"/>
              <a:cs typeface="Microsoft Sans Serif"/>
            </a:rPr>
            <a:t>Проведение обучающих мероприятий                                 </a:t>
          </a:r>
          <a:r>
            <a:rPr lang="ru-RU" sz="1900" b="0" kern="1200" spc="-12" dirty="0">
              <a:solidFill>
                <a:prstClr val="black"/>
              </a:solidFill>
              <a:latin typeface="Microsoft Sans Serif"/>
              <a:ea typeface="DejaVu Sans"/>
              <a:cs typeface="Microsoft Sans Serif"/>
            </a:rPr>
            <a:t>(школа социального предпринимательства, </a:t>
          </a:r>
          <a:r>
            <a:rPr lang="ru-RU" sz="1900" b="0" kern="1200" spc="-12" dirty="0">
              <a:latin typeface="Microsoft Sans Serif"/>
              <a:cs typeface="Microsoft Sans Serif"/>
            </a:rPr>
            <a:t>семинары, тренинги, мастер-классы)</a:t>
          </a:r>
          <a:endParaRPr lang="ru-RU" sz="1900" b="0" kern="1200" spc="-12" dirty="0">
            <a:solidFill>
              <a:prstClr val="black"/>
            </a:solidFill>
            <a:latin typeface="Microsoft Sans Serif"/>
            <a:ea typeface="DejaVu Sans"/>
            <a:cs typeface="Microsoft Sans Serif"/>
          </a:endParaRPr>
        </a:p>
      </dsp:txBody>
      <dsp:txXfrm>
        <a:off x="683589" y="1263618"/>
        <a:ext cx="6625708" cy="656446"/>
      </dsp:txXfrm>
    </dsp:sp>
    <dsp:sp modelId="{5F5F284B-B00A-4944-896A-EDC797069D7C}">
      <dsp:nvSpPr>
        <dsp:cNvPr id="0" name=""/>
        <dsp:cNvSpPr/>
      </dsp:nvSpPr>
      <dsp:spPr>
        <a:xfrm>
          <a:off x="648077" y="2046510"/>
          <a:ext cx="6696732" cy="7274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23915"/>
              <a:satOff val="-2683"/>
              <a:lumOff val="171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spc="-12" dirty="0">
              <a:solidFill>
                <a:prstClr val="black"/>
              </a:solidFill>
              <a:latin typeface="Microsoft Sans Serif"/>
              <a:ea typeface="DejaVu Sans"/>
              <a:cs typeface="Microsoft Sans Serif"/>
            </a:rPr>
            <a:t>Бесплатное маркетинговое сопровождение реализации социальных проектов</a:t>
          </a:r>
        </a:p>
      </dsp:txBody>
      <dsp:txXfrm>
        <a:off x="683589" y="2082022"/>
        <a:ext cx="6625708" cy="656446"/>
      </dsp:txXfrm>
    </dsp:sp>
    <dsp:sp modelId="{0C776E80-1F8C-48C6-82CD-451D01119ECF}">
      <dsp:nvSpPr>
        <dsp:cNvPr id="0" name=""/>
        <dsp:cNvSpPr/>
      </dsp:nvSpPr>
      <dsp:spPr>
        <a:xfrm>
          <a:off x="648077" y="2864914"/>
          <a:ext cx="6696732" cy="72747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spc="-12" dirty="0">
              <a:solidFill>
                <a:prstClr val="black"/>
              </a:solidFill>
              <a:latin typeface="Microsoft Sans Serif"/>
              <a:ea typeface="DejaVu Sans"/>
              <a:cs typeface="Microsoft Sans Serif"/>
            </a:rPr>
            <a:t>Популяризация социальных практик региона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spc="-12" dirty="0">
              <a:solidFill>
                <a:prstClr val="black"/>
              </a:solidFill>
              <a:latin typeface="Microsoft Sans Serif"/>
              <a:ea typeface="DejaVu Sans"/>
              <a:cs typeface="Microsoft Sans Serif"/>
            </a:rPr>
            <a:t>(фестивали, ярмарки)</a:t>
          </a:r>
        </a:p>
      </dsp:txBody>
      <dsp:txXfrm>
        <a:off x="683589" y="2900426"/>
        <a:ext cx="6625708" cy="6564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C501A8-0249-49F7-B05D-C15E1D8CEA53}">
      <dsp:nvSpPr>
        <dsp:cNvPr id="0" name=""/>
        <dsp:cNvSpPr/>
      </dsp:nvSpPr>
      <dsp:spPr>
        <a:xfrm>
          <a:off x="0" y="441392"/>
          <a:ext cx="5512378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lumMod val="5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423B6E-823D-4D30-9539-509EC67EBD06}">
      <dsp:nvSpPr>
        <dsp:cNvPr id="0" name=""/>
        <dsp:cNvSpPr/>
      </dsp:nvSpPr>
      <dsp:spPr>
        <a:xfrm>
          <a:off x="263781" y="127073"/>
          <a:ext cx="5248596" cy="856080"/>
        </a:xfrm>
        <a:prstGeom prst="roundRect">
          <a:avLst/>
        </a:prstGeom>
        <a:solidFill>
          <a:srgbClr val="E0AB8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5848" tIns="0" rIns="14584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540000"/>
              </a:solidFill>
            </a:rPr>
            <a:t>Размер поручительства до 50 млн. руб.</a:t>
          </a:r>
          <a:endParaRPr lang="ru-RU" sz="1800" kern="1200" dirty="0"/>
        </a:p>
      </dsp:txBody>
      <dsp:txXfrm>
        <a:off x="305571" y="168863"/>
        <a:ext cx="5165016" cy="772500"/>
      </dsp:txXfrm>
    </dsp:sp>
    <dsp:sp modelId="{159D9212-44ED-49C3-8113-7F2AAEDD7868}">
      <dsp:nvSpPr>
        <dsp:cNvPr id="0" name=""/>
        <dsp:cNvSpPr/>
      </dsp:nvSpPr>
      <dsp:spPr>
        <a:xfrm>
          <a:off x="0" y="1756832"/>
          <a:ext cx="5512378" cy="730800"/>
        </a:xfrm>
        <a:prstGeom prst="rect">
          <a:avLst/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F79646">
              <a:lumMod val="50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670C79-010D-4D7C-AE47-0FAAA924FFF3}">
      <dsp:nvSpPr>
        <dsp:cNvPr id="0" name=""/>
        <dsp:cNvSpPr/>
      </dsp:nvSpPr>
      <dsp:spPr>
        <a:xfrm>
          <a:off x="262430" y="1328792"/>
          <a:ext cx="5248596" cy="856080"/>
        </a:xfrm>
        <a:prstGeom prst="roundRect">
          <a:avLst/>
        </a:prstGeom>
        <a:solidFill>
          <a:srgbClr val="E0AB8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5848" tIns="0" rIns="145848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§"/>
          </a:pPr>
          <a:r>
            <a:rPr lang="ru-RU" sz="1800" b="1" kern="1200" dirty="0">
              <a:solidFill>
                <a:srgbClr val="540000"/>
              </a:solidFill>
            </a:rPr>
            <a:t>Размер гарантийного обязательства до 70% от суммы кредита</a:t>
          </a:r>
        </a:p>
      </dsp:txBody>
      <dsp:txXfrm>
        <a:off x="304220" y="1370582"/>
        <a:ext cx="5165016" cy="772500"/>
      </dsp:txXfrm>
    </dsp:sp>
    <dsp:sp modelId="{1CA1CE4C-268C-4863-A9B8-627724065E3E}">
      <dsp:nvSpPr>
        <dsp:cNvPr id="0" name=""/>
        <dsp:cNvSpPr/>
      </dsp:nvSpPr>
      <dsp:spPr>
        <a:xfrm>
          <a:off x="0" y="3072272"/>
          <a:ext cx="5512378" cy="730800"/>
        </a:xfrm>
        <a:prstGeom prst="rect">
          <a:avLst/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9525" cap="flat" cmpd="sng" algn="ctr">
          <a:solidFill>
            <a:srgbClr val="F79646">
              <a:lumMod val="5000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65E62B4-40A1-4EED-B3DB-CEB8BF502996}">
      <dsp:nvSpPr>
        <dsp:cNvPr id="0" name=""/>
        <dsp:cNvSpPr/>
      </dsp:nvSpPr>
      <dsp:spPr>
        <a:xfrm>
          <a:off x="262430" y="2644232"/>
          <a:ext cx="5248596" cy="856080"/>
        </a:xfrm>
        <a:prstGeom prst="roundRect">
          <a:avLst/>
        </a:prstGeom>
        <a:solidFill>
          <a:srgbClr val="E0AB8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5848" tIns="0" rIns="14584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§"/>
          </a:pPr>
          <a:r>
            <a:rPr lang="ru-RU" sz="1800" b="1" kern="1200" dirty="0">
              <a:solidFill>
                <a:srgbClr val="540000"/>
              </a:solidFill>
            </a:rPr>
            <a:t>Срок поручительства: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§"/>
          </a:pPr>
          <a:r>
            <a:rPr lang="ru-RU" sz="1800" b="1" kern="1200" dirty="0">
              <a:solidFill>
                <a:srgbClr val="540000"/>
              </a:solidFill>
            </a:rPr>
            <a:t>пополнение оборотных средств – до 3 лет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Char char="§"/>
          </a:pPr>
          <a:r>
            <a:rPr lang="ru-RU" sz="1800" b="1" kern="1200" dirty="0">
              <a:solidFill>
                <a:srgbClr val="540000"/>
              </a:solidFill>
            </a:rPr>
            <a:t>инвестиционные цели - до 10 лет</a:t>
          </a:r>
          <a:endParaRPr lang="ru-RU" sz="1800" kern="1200" dirty="0">
            <a:solidFill>
              <a:prstClr val="white"/>
            </a:solidFill>
            <a:latin typeface="Arial"/>
            <a:ea typeface="DejaVu Sans"/>
            <a:cs typeface="DejaVu Sans"/>
          </a:endParaRPr>
        </a:p>
      </dsp:txBody>
      <dsp:txXfrm>
        <a:off x="304220" y="2686022"/>
        <a:ext cx="5165016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CA895-7D66-4F75-BB49-3DBCBDE18F01}" type="datetimeFigureOut">
              <a:rPr lang="ru-RU" smtClean="0"/>
              <a:pPr/>
              <a:t>03.06.2025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89D86-ACDC-461C-B849-54A6F02180E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89D86-ACDC-461C-B849-54A6F02180E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0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89D86-ACDC-461C-B849-54A6F02180E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209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F011F4-EEDA-9BC5-6D72-86892756A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489D78D-3179-11C4-0789-D0E47616DE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485C3D7-6A84-BAFE-428F-B4E733D9D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563605-B5EB-CF49-2FF1-A50DA8316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89D86-ACDC-461C-B849-54A6F02180E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48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889D86-ACDC-461C-B849-54A6F02180E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646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71725" y="469900"/>
            <a:ext cx="4183063" cy="2354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835122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967603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71725" y="469900"/>
            <a:ext cx="4183063" cy="23542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835122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346010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7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7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7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Рисунок 3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9000" y="1326600"/>
            <a:ext cx="4121280" cy="328824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9000" y="1326600"/>
            <a:ext cx="4121280" cy="3288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96096" y="819051"/>
            <a:ext cx="6216385" cy="3897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52280" y="1323107"/>
            <a:ext cx="4536281" cy="22131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0" name="Flowchart: Off-page Connector 9"/>
          <p:cNvSpPr/>
          <p:nvPr/>
        </p:nvSpPr>
        <p:spPr>
          <a:xfrm rot="5400000">
            <a:off x="9699574" y="104356"/>
            <a:ext cx="317550" cy="444554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76376" y="167858"/>
            <a:ext cx="420027" cy="302779"/>
          </a:xfrm>
          <a:prstGeom prst="rect">
            <a:avLst/>
          </a:prstGeom>
        </p:spPr>
        <p:txBody>
          <a:bodyPr lIns="100803" tIns="50402" rIns="100803" bIns="50402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algn="r"/>
            <a:fld id="{8C981ED3-280C-4B4D-8F7F-4AA59C572BC0}" type="slidenum">
              <a:rPr lang="ru-RU" sz="1400" smtClean="0">
                <a:latin typeface="Times New Roman"/>
              </a:rPr>
              <a:pPr algn="r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1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300" y="1638162"/>
            <a:ext cx="8568531" cy="1126234"/>
          </a:xfrm>
        </p:spPr>
        <p:txBody>
          <a:bodyPr anchor="b">
            <a:noAutofit/>
          </a:bodyPr>
          <a:lstStyle>
            <a:lvl1pPr algn="l">
              <a:buNone/>
              <a:defRPr sz="3555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300" y="2784083"/>
            <a:ext cx="8568531" cy="1248308"/>
          </a:xfrm>
        </p:spPr>
        <p:txBody>
          <a:bodyPr anchor="t"/>
          <a:lstStyle>
            <a:lvl1pPr marL="37801" indent="0">
              <a:buNone/>
              <a:defRPr sz="1736" b="0">
                <a:solidFill>
                  <a:schemeClr val="tx2"/>
                </a:solidFill>
              </a:defRPr>
            </a:lvl1pPr>
            <a:lvl2pPr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58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3B85-CF79-4FBC-81C4-6A0980EE0BE8}" type="datetimeFigureOut">
              <a:rPr lang="ru-RU" smtClean="0"/>
              <a:pPr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2ECD-DFA3-41A9-B435-D44892DF0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602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Off-page Connector 9"/>
          <p:cNvSpPr/>
          <p:nvPr/>
        </p:nvSpPr>
        <p:spPr>
          <a:xfrm rot="5400000">
            <a:off x="9699574" y="104356"/>
            <a:ext cx="317550" cy="444554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76376" y="167858"/>
            <a:ext cx="420027" cy="302779"/>
          </a:xfrm>
          <a:prstGeom prst="rect">
            <a:avLst/>
          </a:prstGeom>
        </p:spPr>
        <p:txBody>
          <a:bodyPr lIns="100803" tIns="50402" rIns="100803" bIns="50402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algn="r"/>
            <a:fld id="{8C981ED3-280C-4B4D-8F7F-4AA59C572BC0}" type="slidenum">
              <a:rPr lang="ru-RU" sz="1400" smtClean="0">
                <a:latin typeface="Times New Roman"/>
              </a:rPr>
              <a:pPr algn="r"/>
              <a:t>‹#›</a:t>
            </a:fld>
            <a:endParaRPr lang="ru-RU"/>
          </a:p>
        </p:txBody>
      </p:sp>
      <p:pic>
        <p:nvPicPr>
          <p:cNvPr id="3074" name="Picture 2" descr="C:\Users\PRESS\Documents\презентации\_Шаблон презентаций\полоса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400"/>
            <a:ext cx="3629025" cy="5695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4847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96096" y="819051"/>
            <a:ext cx="6216385" cy="3897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2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752280" y="1323107"/>
            <a:ext cx="4536281" cy="22131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0" name="Flowchart: Off-page Connector 9"/>
          <p:cNvSpPr/>
          <p:nvPr/>
        </p:nvSpPr>
        <p:spPr>
          <a:xfrm rot="5400000">
            <a:off x="9699574" y="104356"/>
            <a:ext cx="317550" cy="444554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76376" y="167858"/>
            <a:ext cx="420027" cy="302779"/>
          </a:xfrm>
          <a:prstGeom prst="rect">
            <a:avLst/>
          </a:prstGeom>
        </p:spPr>
        <p:txBody>
          <a:bodyPr lIns="100803" tIns="50402" rIns="100803" bIns="50402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algn="r"/>
            <a:fld id="{8C981ED3-280C-4B4D-8F7F-4AA59C572BC0}" type="slidenum">
              <a:rPr lang="ru-RU" sz="1400" smtClean="0">
                <a:latin typeface="Times New Roman"/>
              </a:rPr>
              <a:pPr algn="r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98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1788" y="294879"/>
            <a:ext cx="6216385" cy="3897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6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1788" y="682938"/>
            <a:ext cx="4536281" cy="2213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5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7"/>
          <p:cNvSpPr/>
          <p:nvPr userDrawn="1"/>
        </p:nvSpPr>
        <p:spPr>
          <a:xfrm rot="5400000">
            <a:off x="9699574" y="104356"/>
            <a:ext cx="317550" cy="444554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76376" y="167858"/>
            <a:ext cx="420027" cy="302779"/>
          </a:xfrm>
          <a:prstGeom prst="rect">
            <a:avLst/>
          </a:prstGeom>
        </p:spPr>
        <p:txBody>
          <a:bodyPr lIns="100803" tIns="50402" rIns="100803" bIns="50402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algn="r"/>
            <a:fld id="{8C981ED3-280C-4B4D-8F7F-4AA59C572BC0}" type="slidenum">
              <a:rPr lang="ru-RU" sz="1400" smtClean="0">
                <a:latin typeface="Times New Roman"/>
              </a:rPr>
              <a:pPr algn="r"/>
              <a:t>‹#›</a:t>
            </a:fld>
            <a:endParaRPr lang="ru-RU" dirty="0"/>
          </a:p>
        </p:txBody>
      </p:sp>
      <p:grpSp>
        <p:nvGrpSpPr>
          <p:cNvPr id="10" name="Group 23"/>
          <p:cNvGrpSpPr/>
          <p:nvPr userDrawn="1"/>
        </p:nvGrpSpPr>
        <p:grpSpPr>
          <a:xfrm flipH="1">
            <a:off x="5509819" y="2115195"/>
            <a:ext cx="3850973" cy="2841945"/>
            <a:chOff x="-7985" y="901147"/>
            <a:chExt cx="3427845" cy="2131459"/>
          </a:xfrm>
          <a:solidFill>
            <a:srgbClr val="800000"/>
          </a:solidFill>
        </p:grpSpPr>
        <p:sp>
          <p:nvSpPr>
            <p:cNvPr id="11" name="Rectangle 24"/>
            <p:cNvSpPr/>
            <p:nvPr/>
          </p:nvSpPr>
          <p:spPr>
            <a:xfrm>
              <a:off x="-7985" y="901147"/>
              <a:ext cx="3160757" cy="2131459"/>
            </a:xfrm>
            <a:prstGeom prst="rect">
              <a:avLst/>
            </a:prstGeom>
            <a:grpFill/>
            <a:ln>
              <a:noFill/>
            </a:ln>
            <a:effectLst>
              <a:outerShdw blurRad="317500" sx="1000" sy="1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Isosceles Triangle 25"/>
            <p:cNvSpPr/>
            <p:nvPr/>
          </p:nvSpPr>
          <p:spPr>
            <a:xfrm rot="5400000">
              <a:off x="3036277" y="1813721"/>
              <a:ext cx="460856" cy="30631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363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1788" y="294879"/>
            <a:ext cx="6216385" cy="3897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6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1788" y="682938"/>
            <a:ext cx="4536281" cy="2213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5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8" name="Flowchart: Off-page Connector 7"/>
          <p:cNvSpPr/>
          <p:nvPr userDrawn="1"/>
        </p:nvSpPr>
        <p:spPr>
          <a:xfrm rot="5400000">
            <a:off x="9699574" y="104356"/>
            <a:ext cx="317550" cy="444554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76376" y="167858"/>
            <a:ext cx="420027" cy="302779"/>
          </a:xfrm>
          <a:prstGeom prst="rect">
            <a:avLst/>
          </a:prstGeom>
        </p:spPr>
        <p:txBody>
          <a:bodyPr lIns="100803" tIns="50402" rIns="100803" bIns="50402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algn="r"/>
            <a:fld id="{8C981ED3-280C-4B4D-8F7F-4AA59C572BC0}" type="slidenum">
              <a:rPr lang="ru-RU" sz="1400" smtClean="0">
                <a:latin typeface="Times New Roman"/>
              </a:rPr>
              <a:pPr algn="r"/>
              <a:t>‹#›</a:t>
            </a:fld>
            <a:endParaRPr lang="ru-RU" dirty="0"/>
          </a:p>
        </p:txBody>
      </p:sp>
      <p:grpSp>
        <p:nvGrpSpPr>
          <p:cNvPr id="2" name="Group 23"/>
          <p:cNvGrpSpPr/>
          <p:nvPr userDrawn="1"/>
        </p:nvGrpSpPr>
        <p:grpSpPr>
          <a:xfrm>
            <a:off x="898398" y="1971179"/>
            <a:ext cx="3709866" cy="2841945"/>
            <a:chOff x="-7985" y="901147"/>
            <a:chExt cx="3427845" cy="2131459"/>
          </a:xfrm>
          <a:solidFill>
            <a:srgbClr val="800000"/>
          </a:solidFill>
        </p:grpSpPr>
        <p:sp>
          <p:nvSpPr>
            <p:cNvPr id="11" name="Rectangle 24"/>
            <p:cNvSpPr/>
            <p:nvPr/>
          </p:nvSpPr>
          <p:spPr>
            <a:xfrm>
              <a:off x="-7985" y="901147"/>
              <a:ext cx="3160757" cy="2131459"/>
            </a:xfrm>
            <a:prstGeom prst="rect">
              <a:avLst/>
            </a:prstGeom>
            <a:grpFill/>
            <a:ln>
              <a:noFill/>
            </a:ln>
            <a:effectLst>
              <a:outerShdw blurRad="317500" sx="1000" sy="1000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Isosceles Triangle 25"/>
            <p:cNvSpPr/>
            <p:nvPr/>
          </p:nvSpPr>
          <p:spPr>
            <a:xfrm rot="5400000">
              <a:off x="3036277" y="1813721"/>
              <a:ext cx="460856" cy="306311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712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0" y="5566203"/>
            <a:ext cx="10080625" cy="104348"/>
            <a:chOff x="0" y="2573904"/>
            <a:chExt cx="8767278" cy="44695"/>
          </a:xfrm>
        </p:grpSpPr>
        <p:grpSp>
          <p:nvGrpSpPr>
            <p:cNvPr id="3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721788" y="294879"/>
            <a:ext cx="6216385" cy="3897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6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1788" y="682938"/>
            <a:ext cx="4536281" cy="2213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5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0" name="Flowchart: Off-page Connector 7"/>
          <p:cNvSpPr/>
          <p:nvPr userDrawn="1"/>
        </p:nvSpPr>
        <p:spPr>
          <a:xfrm rot="5400000">
            <a:off x="9699574" y="104356"/>
            <a:ext cx="317550" cy="444554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en-US" dirty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76376" y="167858"/>
            <a:ext cx="420027" cy="302779"/>
          </a:xfrm>
          <a:prstGeom prst="rect">
            <a:avLst/>
          </a:prstGeom>
        </p:spPr>
        <p:txBody>
          <a:bodyPr lIns="100803" tIns="50402" rIns="100803" bIns="50402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algn="r"/>
            <a:fld id="{8C981ED3-280C-4B4D-8F7F-4AA59C572BC0}" type="slidenum">
              <a:rPr lang="ru-RU" sz="1400" smtClean="0">
                <a:latin typeface="Times New Roman"/>
              </a:rPr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89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7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1788" y="294879"/>
            <a:ext cx="6216385" cy="3897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6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1788" y="682938"/>
            <a:ext cx="4536281" cy="2213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5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5" name="TextShape 2"/>
          <p:cNvSpPr txBox="1"/>
          <p:nvPr userDrawn="1"/>
        </p:nvSpPr>
        <p:spPr>
          <a:xfrm>
            <a:off x="1008000" y="2120040"/>
            <a:ext cx="2736000" cy="27759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pic>
        <p:nvPicPr>
          <p:cNvPr id="6" name="Picture 14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56000" y="2232000"/>
            <a:ext cx="2520000" cy="2232000"/>
          </a:xfrm>
          <a:prstGeom prst="rect">
            <a:avLst/>
          </a:prstGeom>
          <a:ln w="9360">
            <a:noFill/>
          </a:ln>
        </p:spPr>
      </p:pic>
      <p:sp>
        <p:nvSpPr>
          <p:cNvPr id="8" name="TextShape 3"/>
          <p:cNvSpPr txBox="1"/>
          <p:nvPr userDrawn="1"/>
        </p:nvSpPr>
        <p:spPr>
          <a:xfrm>
            <a:off x="7128000" y="2351880"/>
            <a:ext cx="2376000" cy="10893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9" name="TextShape 4"/>
          <p:cNvSpPr txBox="1"/>
          <p:nvPr userDrawn="1"/>
        </p:nvSpPr>
        <p:spPr>
          <a:xfrm>
            <a:off x="4032000" y="2120400"/>
            <a:ext cx="2736000" cy="27759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10" name="Flowchart: Off-page Connector 7"/>
          <p:cNvSpPr/>
          <p:nvPr userDrawn="1"/>
        </p:nvSpPr>
        <p:spPr>
          <a:xfrm rot="5400000">
            <a:off x="9699574" y="104356"/>
            <a:ext cx="317550" cy="444554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76376" y="167858"/>
            <a:ext cx="420027" cy="302779"/>
          </a:xfrm>
          <a:prstGeom prst="rect">
            <a:avLst/>
          </a:prstGeom>
        </p:spPr>
        <p:txBody>
          <a:bodyPr lIns="100803" tIns="50402" rIns="100803" bIns="50402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algn="r"/>
            <a:fld id="{8C981ED3-280C-4B4D-8F7F-4AA59C572BC0}" type="slidenum">
              <a:rPr lang="ru-RU" sz="1400" smtClean="0">
                <a:latin typeface="Times New Roman"/>
              </a:rPr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4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/>
          <p:cNvSpPr/>
          <p:nvPr userDrawn="1"/>
        </p:nvSpPr>
        <p:spPr>
          <a:xfrm>
            <a:off x="719832" y="1179091"/>
            <a:ext cx="5784480" cy="4032000"/>
          </a:xfrm>
          <a:prstGeom prst="rect">
            <a:avLst/>
          </a:prstGeom>
          <a:solidFill>
            <a:srgbClr val="661900"/>
          </a:solidFill>
          <a:ln>
            <a:noFill/>
          </a:ln>
        </p:spPr>
      </p:sp>
      <p:sp>
        <p:nvSpPr>
          <p:cNvPr id="3" name="TextBox 2"/>
          <p:cNvSpPr txBox="1"/>
          <p:nvPr userDrawn="1"/>
        </p:nvSpPr>
        <p:spPr>
          <a:xfrm>
            <a:off x="7200552" y="3734211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                      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21788" y="294879"/>
            <a:ext cx="6216385" cy="3897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6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1788" y="682938"/>
            <a:ext cx="4536281" cy="2213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5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6" name="Flowchart: Off-page Connector 7"/>
          <p:cNvSpPr/>
          <p:nvPr userDrawn="1"/>
        </p:nvSpPr>
        <p:spPr>
          <a:xfrm rot="5400000">
            <a:off x="9699574" y="104356"/>
            <a:ext cx="317550" cy="444554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76376" y="167858"/>
            <a:ext cx="420027" cy="302779"/>
          </a:xfrm>
          <a:prstGeom prst="rect">
            <a:avLst/>
          </a:prstGeom>
        </p:spPr>
        <p:txBody>
          <a:bodyPr lIns="100803" tIns="50402" rIns="100803" bIns="50402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algn="r"/>
            <a:fld id="{8C981ED3-280C-4B4D-8F7F-4AA59C572BC0}" type="slidenum">
              <a:rPr lang="ru-RU" sz="1400" smtClean="0">
                <a:latin typeface="Times New Roman"/>
              </a:rPr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46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0" y="5566203"/>
            <a:ext cx="10080625" cy="104348"/>
            <a:chOff x="0" y="2573904"/>
            <a:chExt cx="8767278" cy="44695"/>
          </a:xfrm>
        </p:grpSpPr>
        <p:grpSp>
          <p:nvGrpSpPr>
            <p:cNvPr id="3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7" name="TextShape 2"/>
          <p:cNvSpPr txBox="1"/>
          <p:nvPr userDrawn="1"/>
        </p:nvSpPr>
        <p:spPr>
          <a:xfrm>
            <a:off x="719832" y="1395115"/>
            <a:ext cx="4104456" cy="277596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dirty="0">
                <a:solidFill>
                  <a:srgbClr val="661900"/>
                </a:solidFill>
                <a:latin typeface="Arial"/>
              </a:rPr>
              <a:t>Текст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endParaRPr dirty="0"/>
          </a:p>
        </p:txBody>
      </p:sp>
      <p:sp>
        <p:nvSpPr>
          <p:cNvPr id="21" name="TextShape 3"/>
          <p:cNvSpPr txBox="1"/>
          <p:nvPr userDrawn="1"/>
        </p:nvSpPr>
        <p:spPr>
          <a:xfrm>
            <a:off x="5040312" y="1395115"/>
            <a:ext cx="4320480" cy="27759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r"/>
            <a:r>
              <a:rPr lang="ru-RU" dirty="0">
                <a:solidFill>
                  <a:srgbClr val="661900"/>
                </a:solidFill>
                <a:latin typeface="Arial"/>
              </a:rPr>
              <a:t>Текст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r>
              <a:rPr lang="ru-RU" dirty="0">
                <a:solidFill>
                  <a:srgbClr val="661900"/>
                </a:solidFill>
                <a:latin typeface="Arial"/>
              </a:rPr>
              <a:t> </a:t>
            </a:r>
            <a:r>
              <a:rPr lang="ru-RU" dirty="0" err="1">
                <a:solidFill>
                  <a:srgbClr val="661900"/>
                </a:solidFill>
                <a:latin typeface="Arial"/>
              </a:rPr>
              <a:t>текст</a:t>
            </a:r>
            <a:endParaRPr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721788" y="294879"/>
            <a:ext cx="6216385" cy="3897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6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1788" y="682938"/>
            <a:ext cx="4536281" cy="2213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5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4" name="Flowchart: Off-page Connector 7"/>
          <p:cNvSpPr/>
          <p:nvPr userDrawn="1"/>
        </p:nvSpPr>
        <p:spPr>
          <a:xfrm rot="5400000">
            <a:off x="9699574" y="104356"/>
            <a:ext cx="317550" cy="444554"/>
          </a:xfrm>
          <a:prstGeom prst="flowChartOffpageConnector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803" tIns="50402" rIns="100803" bIns="50402" rtlCol="0" anchor="ctr"/>
          <a:lstStyle/>
          <a:p>
            <a:pPr algn="ctr"/>
            <a:endParaRPr lang="en-US" dirty="0"/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76376" y="167858"/>
            <a:ext cx="420027" cy="302779"/>
          </a:xfrm>
          <a:prstGeom prst="rect">
            <a:avLst/>
          </a:prstGeom>
        </p:spPr>
        <p:txBody>
          <a:bodyPr lIns="100803" tIns="50402" rIns="100803" bIns="50402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pPr algn="r"/>
            <a:fld id="{8C981ED3-280C-4B4D-8F7F-4AA59C572BC0}" type="slidenum">
              <a:rPr lang="ru-RU" sz="1400" smtClean="0">
                <a:latin typeface="Times New Roman"/>
              </a:rPr>
              <a:pPr algn="r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2273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2"/>
          <p:cNvSpPr txBox="1"/>
          <p:nvPr userDrawn="1"/>
        </p:nvSpPr>
        <p:spPr>
          <a:xfrm>
            <a:off x="575816" y="3375720"/>
            <a:ext cx="6264696" cy="162828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pic>
        <p:nvPicPr>
          <p:cNvPr id="7" name="Picture 14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56000" y="3439800"/>
            <a:ext cx="2520000" cy="1343880"/>
          </a:xfrm>
          <a:prstGeom prst="rect">
            <a:avLst/>
          </a:prstGeom>
          <a:ln w="9360">
            <a:noFill/>
          </a:ln>
        </p:spPr>
      </p:pic>
      <p:sp>
        <p:nvSpPr>
          <p:cNvPr id="8" name="TextShape 3"/>
          <p:cNvSpPr txBox="1"/>
          <p:nvPr userDrawn="1"/>
        </p:nvSpPr>
        <p:spPr>
          <a:xfrm>
            <a:off x="7128000" y="3559680"/>
            <a:ext cx="2376000" cy="10893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9" name="CustomShape 4"/>
          <p:cNvSpPr/>
          <p:nvPr userDrawn="1"/>
        </p:nvSpPr>
        <p:spPr>
          <a:xfrm>
            <a:off x="7056000" y="1512000"/>
            <a:ext cx="2520000" cy="1656000"/>
          </a:xfrm>
          <a:prstGeom prst="rect">
            <a:avLst/>
          </a:prstGeom>
          <a:solidFill>
            <a:srgbClr val="661900"/>
          </a:solidFill>
          <a:ln>
            <a:noFill/>
          </a:ln>
        </p:spPr>
      </p:sp>
      <p:sp>
        <p:nvSpPr>
          <p:cNvPr id="10" name="CustomShape 5"/>
          <p:cNvSpPr/>
          <p:nvPr userDrawn="1"/>
        </p:nvSpPr>
        <p:spPr>
          <a:xfrm>
            <a:off x="3888464" y="1512000"/>
            <a:ext cx="2520000" cy="1656000"/>
          </a:xfrm>
          <a:prstGeom prst="rect">
            <a:avLst/>
          </a:prstGeom>
          <a:solidFill>
            <a:srgbClr val="661900"/>
          </a:solidFill>
          <a:ln>
            <a:noFill/>
          </a:ln>
        </p:spPr>
      </p:sp>
      <p:sp>
        <p:nvSpPr>
          <p:cNvPr id="11" name="CustomShape 6"/>
          <p:cNvSpPr/>
          <p:nvPr userDrawn="1"/>
        </p:nvSpPr>
        <p:spPr>
          <a:xfrm>
            <a:off x="719816" y="1512000"/>
            <a:ext cx="2520000" cy="1656000"/>
          </a:xfrm>
          <a:prstGeom prst="rect">
            <a:avLst/>
          </a:prstGeom>
          <a:solidFill>
            <a:srgbClr val="661900"/>
          </a:solidFill>
          <a:ln>
            <a:noFill/>
          </a:ln>
        </p:spPr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21788" y="294879"/>
            <a:ext cx="6216385" cy="3897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6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1788" y="682938"/>
            <a:ext cx="4536281" cy="2213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500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504017" indent="0">
              <a:buNone/>
              <a:defRPr sz="1300"/>
            </a:lvl2pPr>
            <a:lvl3pPr marL="1008035" indent="0">
              <a:buNone/>
              <a:defRPr sz="1100"/>
            </a:lvl3pPr>
            <a:lvl4pPr marL="1512052" indent="0">
              <a:buNone/>
              <a:defRPr sz="1000"/>
            </a:lvl4pPr>
            <a:lvl5pPr marL="2016069" indent="0">
              <a:buNone/>
              <a:defRPr sz="1000"/>
            </a:lvl5pPr>
            <a:lvl6pPr marL="2520086" indent="0">
              <a:buNone/>
              <a:defRPr sz="1000"/>
            </a:lvl6pPr>
            <a:lvl7pPr marL="3024104" indent="0">
              <a:buNone/>
              <a:defRPr sz="1000"/>
            </a:lvl7pPr>
            <a:lvl8pPr marL="3528121" indent="0">
              <a:buNone/>
              <a:defRPr sz="1000"/>
            </a:lvl8pPr>
            <a:lvl9pPr marL="4032138" indent="0">
              <a:buNone/>
              <a:defRPr sz="10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83405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227013"/>
            <a:ext cx="6767735" cy="944562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8000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89238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7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8499748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73B85-CF79-4FBC-81C4-6A0980EE0BE8}" type="datetimeFigureOut">
              <a:rPr lang="ru-RU" smtClean="0"/>
              <a:pPr/>
              <a:t>03.06.2025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2ECD-DFA3-41A9-B435-D44892DF0D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454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Заголовок, подзаголовок мойбизне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676379" y="167859"/>
            <a:ext cx="420027" cy="302778"/>
          </a:xfrm>
          <a:prstGeom prst="rect">
            <a:avLst/>
          </a:prstGeom>
          <a:solidFill>
            <a:srgbClr val="E04E39"/>
          </a:solidFill>
        </p:spPr>
        <p:txBody>
          <a:bodyPr anchor="ctr"/>
          <a:lstStyle>
            <a:lvl1pPr algn="ctr">
              <a:defRPr sz="893" b="1">
                <a:solidFill>
                  <a:schemeClr val="bg1"/>
                </a:solidFill>
              </a:defRPr>
            </a:lvl1pPr>
          </a:lstStyle>
          <a:p>
            <a:pPr defTabSz="1023468"/>
            <a:fld id="{C136B7D2-B98C-44FD-8D04-7EC62A564975}" type="slidenum">
              <a:rPr lang="en-US" smtClean="0">
                <a:solidFill>
                  <a:prstClr val="white"/>
                </a:solidFill>
              </a:rPr>
              <a:pPr defTabSz="1023468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1789" y="294880"/>
            <a:ext cx="6216385" cy="3897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2381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1788" y="682940"/>
            <a:ext cx="4536281" cy="221316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389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453585" indent="0">
              <a:buNone/>
              <a:defRPr sz="1191"/>
            </a:lvl2pPr>
            <a:lvl3pPr marL="907169" indent="0">
              <a:buNone/>
              <a:defRPr sz="992"/>
            </a:lvl3pPr>
            <a:lvl4pPr marL="1360754" indent="0">
              <a:buNone/>
              <a:defRPr sz="893"/>
            </a:lvl4pPr>
            <a:lvl5pPr marL="1814338" indent="0">
              <a:buNone/>
              <a:defRPr sz="893"/>
            </a:lvl5pPr>
            <a:lvl6pPr marL="2267924" indent="0">
              <a:buNone/>
              <a:defRPr sz="893"/>
            </a:lvl6pPr>
            <a:lvl7pPr marL="2721508" indent="0">
              <a:buNone/>
              <a:defRPr sz="893"/>
            </a:lvl7pPr>
            <a:lvl8pPr marL="3175093" indent="0">
              <a:buNone/>
              <a:defRPr sz="893"/>
            </a:lvl8pPr>
            <a:lvl9pPr marL="3628677" indent="0">
              <a:buNone/>
              <a:defRPr sz="893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3" name="Group 7"/>
          <p:cNvGrpSpPr/>
          <p:nvPr userDrawn="1"/>
        </p:nvGrpSpPr>
        <p:grpSpPr>
          <a:xfrm>
            <a:off x="1" y="5566203"/>
            <a:ext cx="10080625" cy="104348"/>
            <a:chOff x="0" y="2573904"/>
            <a:chExt cx="8767278" cy="44695"/>
          </a:xfrm>
        </p:grpSpPr>
        <p:grpSp>
          <p:nvGrpSpPr>
            <p:cNvPr id="4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3468"/>
                <a:endParaRPr lang="en-US" sz="198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3468"/>
                <a:endParaRPr lang="en-US" sz="198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3468"/>
                <a:endParaRPr lang="en-US" sz="1983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3468"/>
                <a:endParaRPr lang="en-US" sz="198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3468"/>
                <a:endParaRPr lang="en-US" sz="198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3468"/>
                <a:endParaRPr lang="en-US" sz="1983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23468"/>
                <a:endParaRPr lang="en-US" sz="1983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8079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7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7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7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90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7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7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7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3300">
                <a:latin typeface="Arial"/>
              </a:rPr>
              <a:t>Для правки текста заголовка щелкните мышью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 sz="2400">
                <a:latin typeface="Arial"/>
              </a:rPr>
              <a:t>Для правки структуры щелкните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100">
                <a:latin typeface="Arial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>
                <a:latin typeface="Arial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1500">
                <a:latin typeface="Arial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1500">
                <a:latin typeface="Arial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1500">
                <a:latin typeface="Arial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1500">
                <a:latin typeface="Arial"/>
              </a:rPr>
              <a:t>Седьмой уровень структуры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>
                <a:latin typeface="Times New Roman"/>
              </a:rPr>
              <a:t>&lt;дата/время&gt;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ru-RU" sz="1400">
                <a:latin typeface="Times New Roman"/>
              </a:rPr>
              <a:t>&lt;нижний колонтитул&gt;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8C981ED3-280C-4B4D-8F7F-4AA59C572BC0}" type="slidenum">
              <a:rPr lang="ru-RU" sz="1400">
                <a:latin typeface="Times New Roman"/>
              </a:rPr>
              <a:pPr algn="r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6" r:id="rId13"/>
    <p:sldLayoutId id="2147483678" r:id="rId14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RESS\Documents\презентации\_Шаблон презентаций\полоса узкая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-25400"/>
            <a:ext cx="485775" cy="569595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712720" y="217451"/>
            <a:ext cx="648072" cy="46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44568" y="170979"/>
            <a:ext cx="136815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610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5" r:id="rId12"/>
    <p:sldLayoutId id="2147483677" r:id="rId13"/>
  </p:sldLayoutIdLst>
  <p:txStyles>
    <p:titleStyle>
      <a:lvl1pPr algn="ctr" defTabSz="1008035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8013" indent="-378013" algn="l" defTabSz="1008035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9028" indent="-315011" algn="l" defTabSz="1008035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60043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4060" indent="-252009" algn="l" defTabSz="1008035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8078" indent="-252009" algn="l" defTabSz="1008035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095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112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130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4147" indent="-252009" algn="l" defTabSz="100803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17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35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52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069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086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04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121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138" algn="l" defTabSz="10080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6.png"/><Relationship Id="rId4" Type="http://schemas.openxmlformats.org/officeDocument/2006/relationships/image" Target="../media/image53.emf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11" Type="http://schemas.openxmlformats.org/officeDocument/2006/relationships/image" Target="../media/image12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8.emf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1.jpe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30.emf"/><Relationship Id="rId5" Type="http://schemas.openxmlformats.org/officeDocument/2006/relationships/diagramData" Target="../diagrams/data2.xml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2.jpe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682"/>
            <a:ext cx="10080625" cy="567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D:\Users\PRESS\Pictures\qr-code мойбизнес22.gif">
            <a:extLst>
              <a:ext uri="{FF2B5EF4-FFF2-40B4-BE49-F238E27FC236}">
                <a16:creationId xmlns:a16="http://schemas.microsoft.com/office/drawing/2014/main" id="{A82B7913-9B95-95A1-BD20-A016D0A7F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8" y="2292700"/>
            <a:ext cx="1800200" cy="1800200"/>
          </a:xfrm>
          <a:prstGeom prst="rect">
            <a:avLst/>
          </a:prstGeom>
          <a:noFill/>
        </p:spPr>
      </p:pic>
      <p:sp>
        <p:nvSpPr>
          <p:cNvPr id="5" name="TextShape 2">
            <a:extLst>
              <a:ext uri="{FF2B5EF4-FFF2-40B4-BE49-F238E27FC236}">
                <a16:creationId xmlns:a16="http://schemas.microsoft.com/office/drawing/2014/main" id="{B3DF2F2E-0C99-CFB9-5F36-8DC1213FAA87}"/>
              </a:ext>
            </a:extLst>
          </p:cNvPr>
          <p:cNvSpPr txBox="1"/>
          <p:nvPr/>
        </p:nvSpPr>
        <p:spPr>
          <a:xfrm>
            <a:off x="1727944" y="2331219"/>
            <a:ext cx="5565003" cy="1078467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2000" dirty="0"/>
              <a:t>Никулина Алена Васильевна, </a:t>
            </a:r>
          </a:p>
          <a:p>
            <a:r>
              <a:rPr lang="ru-RU" dirty="0"/>
              <a:t>заместитель руководителя</a:t>
            </a:r>
          </a:p>
          <a:p>
            <a:r>
              <a:rPr lang="ru-RU" dirty="0"/>
              <a:t>Центра поддержки предпринимательства </a:t>
            </a:r>
          </a:p>
          <a:p>
            <a:r>
              <a:rPr lang="ru-RU" dirty="0"/>
              <a:t>НО «Алтайский фонд МСП»</a:t>
            </a:r>
          </a:p>
          <a:p>
            <a:endParaRPr lang="ru-RU" dirty="0"/>
          </a:p>
          <a:p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8892A-69BE-BF87-D84E-D79299783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F6B86E07-1094-99B3-B132-2DD607C84C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612" y="757340"/>
          <a:ext cx="10003183" cy="80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CorelDRAW" r:id="rId4" imgW="12550320" imgH="1011240" progId="">
                  <p:embed/>
                </p:oleObj>
              </mc:Choice>
              <mc:Fallback>
                <p:oleObj name="CorelDRAW" r:id="rId4" imgW="12550320" imgH="1011240" progId="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12" y="757340"/>
                        <a:ext cx="10003183" cy="80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5422B72-D8D7-321D-0247-EF9EB1D0EF34}"/>
              </a:ext>
            </a:extLst>
          </p:cNvPr>
          <p:cNvSpPr/>
          <p:nvPr/>
        </p:nvSpPr>
        <p:spPr>
          <a:xfrm>
            <a:off x="431800" y="722153"/>
            <a:ext cx="9105571" cy="804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31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ПРЕДСТОЯЩИЕ МЕРОПРИЯТИЯ </a:t>
            </a:r>
          </a:p>
          <a:p>
            <a:pPr algn="r"/>
            <a:r>
              <a:rPr lang="ru-RU" sz="231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ИННОВАЦИЙ СОЦИАЛЬНОЙ СФЕРЫ</a:t>
            </a:r>
          </a:p>
        </p:txBody>
      </p:sp>
      <p:sp>
        <p:nvSpPr>
          <p:cNvPr id="8" name="Стрелка: пятиугольник 7">
            <a:extLst>
              <a:ext uri="{FF2B5EF4-FFF2-40B4-BE49-F238E27FC236}">
                <a16:creationId xmlns:a16="http://schemas.microsoft.com/office/drawing/2014/main" id="{700AA186-E431-5AA7-63BC-11CBB42F5404}"/>
              </a:ext>
            </a:extLst>
          </p:cNvPr>
          <p:cNvSpPr/>
          <p:nvPr/>
        </p:nvSpPr>
        <p:spPr>
          <a:xfrm>
            <a:off x="-5656" y="3127292"/>
            <a:ext cx="4891758" cy="932961"/>
          </a:xfrm>
          <a:prstGeom prst="homePlate">
            <a:avLst/>
          </a:prstGeom>
          <a:solidFill>
            <a:srgbClr val="EA5428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/>
              <a:t>02</a:t>
            </a:r>
          </a:p>
        </p:txBody>
      </p:sp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id="{5296A554-A1AF-68EB-2D4A-0F4F5AE79F09}"/>
              </a:ext>
            </a:extLst>
          </p:cNvPr>
          <p:cNvSpPr/>
          <p:nvPr/>
        </p:nvSpPr>
        <p:spPr>
          <a:xfrm>
            <a:off x="-5656" y="1880022"/>
            <a:ext cx="4901951" cy="932960"/>
          </a:xfrm>
          <a:prstGeom prst="homePlate">
            <a:avLst/>
          </a:prstGeom>
          <a:solidFill>
            <a:srgbClr val="EA5428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/>
              <a:t>01</a:t>
            </a: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197F2BEA-9F3B-3FE8-5DFF-557094B22E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43215" y="4210304"/>
          <a:ext cx="2438550" cy="1460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CorelDRAW" r:id="rId6" imgW="1949760" imgH="1166040" progId="">
                  <p:embed/>
                </p:oleObj>
              </mc:Choice>
              <mc:Fallback>
                <p:oleObj name="CorelDRAW" r:id="rId6" imgW="1949760" imgH="1166040" progId="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0FFF8E4B-1F3C-222D-843B-F812435702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215" y="4210304"/>
                        <a:ext cx="2438550" cy="14602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3FFEE631-41AC-9BA9-EAA7-A9241CB0FA00}"/>
              </a:ext>
            </a:extLst>
          </p:cNvPr>
          <p:cNvSpPr/>
          <p:nvPr/>
        </p:nvSpPr>
        <p:spPr>
          <a:xfrm>
            <a:off x="0" y="4427627"/>
            <a:ext cx="5196205" cy="932959"/>
          </a:xfrm>
          <a:prstGeom prst="homePlate">
            <a:avLst/>
          </a:prstGeom>
          <a:solidFill>
            <a:srgbClr val="EA5428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/>
              <a:t>03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2FCD1CD-0743-79F3-D9A9-EBAF075EA826}"/>
              </a:ext>
            </a:extLst>
          </p:cNvPr>
          <p:cNvSpPr/>
          <p:nvPr/>
        </p:nvSpPr>
        <p:spPr>
          <a:xfrm>
            <a:off x="783469" y="1323107"/>
            <a:ext cx="37802" cy="3898557"/>
          </a:xfrm>
          <a:prstGeom prst="rect">
            <a:avLst/>
          </a:prstGeom>
          <a:solidFill>
            <a:srgbClr val="EA5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88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8F1D62B-201B-CC39-AA51-8FCC1A75C8BD}"/>
              </a:ext>
            </a:extLst>
          </p:cNvPr>
          <p:cNvSpPr/>
          <p:nvPr/>
        </p:nvSpPr>
        <p:spPr>
          <a:xfrm>
            <a:off x="5693151" y="1409495"/>
            <a:ext cx="37802" cy="3898557"/>
          </a:xfrm>
          <a:prstGeom prst="rect">
            <a:avLst/>
          </a:prstGeom>
          <a:solidFill>
            <a:srgbClr val="EA5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88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F357E1-2F75-819D-4BEE-4B9282125E18}"/>
              </a:ext>
            </a:extLst>
          </p:cNvPr>
          <p:cNvSpPr txBox="1"/>
          <p:nvPr/>
        </p:nvSpPr>
        <p:spPr>
          <a:xfrm>
            <a:off x="650612" y="3127292"/>
            <a:ext cx="40442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социальных предпринимателей Алтайского края «ЛУЧШЕ ВСЕХ»</a:t>
            </a:r>
          </a:p>
          <a:p>
            <a:pPr algn="ctr"/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26.06.2025 </a:t>
            </a:r>
          </a:p>
          <a:p>
            <a:pPr algn="ctr"/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Барнаул, парк «Изумрудный»</a:t>
            </a:r>
            <a:endParaRPr lang="ru-RU" sz="1400" i="1" dirty="0"/>
          </a:p>
          <a:p>
            <a:endParaRPr lang="ru-RU" sz="1600" i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B22657F-B641-B26B-9799-91453D4D4F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202" y="-152048"/>
            <a:ext cx="1304515" cy="1054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894224-F0E9-0FE7-9506-47C291DC5A2C}"/>
              </a:ext>
            </a:extLst>
          </p:cNvPr>
          <p:cNvSpPr txBox="1"/>
          <p:nvPr/>
        </p:nvSpPr>
        <p:spPr>
          <a:xfrm>
            <a:off x="649880" y="1896927"/>
            <a:ext cx="4021589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 – практикум «Думай как клиент: построение стратегии привлечения и удержания клиентов в социальном бизнесе»</a:t>
            </a:r>
          </a:p>
          <a:p>
            <a:pPr algn="ctr"/>
            <a:r>
              <a:rPr lang="ru-RU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05.06.2025, г. Бийск</a:t>
            </a:r>
            <a:endParaRPr lang="ru-RU" sz="1350" i="1" dirty="0"/>
          </a:p>
          <a:p>
            <a:endParaRPr lang="ru-RU" sz="135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49B075-9C78-EFBA-6A9C-C641CBA3B6B7}"/>
              </a:ext>
            </a:extLst>
          </p:cNvPr>
          <p:cNvSpPr txBox="1"/>
          <p:nvPr/>
        </p:nvSpPr>
        <p:spPr>
          <a:xfrm>
            <a:off x="553323" y="4424712"/>
            <a:ext cx="40891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Практикум «Систематизация бизнес-процессов как главный инструмент роста социального бизнеса»</a:t>
            </a:r>
          </a:p>
          <a:p>
            <a:pPr algn="ctr"/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15.07.2025, г. Барнаул</a:t>
            </a:r>
            <a:endParaRPr lang="ru-RU" sz="1600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4509" y="1951993"/>
            <a:ext cx="4343576" cy="29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2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675"/>
            <a:ext cx="10152320" cy="5651477"/>
          </a:xfrm>
          <a:prstGeom prst="rect">
            <a:avLst/>
          </a:prstGeom>
          <a:ln>
            <a:noFill/>
          </a:ln>
        </p:spPr>
      </p:pic>
      <p:sp>
        <p:nvSpPr>
          <p:cNvPr id="45" name="TextShape 1"/>
          <p:cNvSpPr txBox="1"/>
          <p:nvPr/>
        </p:nvSpPr>
        <p:spPr>
          <a:xfrm>
            <a:off x="1079873" y="731740"/>
            <a:ext cx="6264000" cy="675115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2800" b="1" dirty="0">
                <a:solidFill>
                  <a:srgbClr val="661900"/>
                </a:solidFill>
                <a:latin typeface="Arial"/>
              </a:rPr>
              <a:t>ПОДДЕРЖКА ЭКСПОРТА  </a:t>
            </a:r>
            <a:endParaRPr sz="2800" b="1" dirty="0"/>
          </a:p>
        </p:txBody>
      </p:sp>
      <p:sp>
        <p:nvSpPr>
          <p:cNvPr id="46" name="TextShape 2"/>
          <p:cNvSpPr txBox="1"/>
          <p:nvPr/>
        </p:nvSpPr>
        <p:spPr>
          <a:xfrm>
            <a:off x="935856" y="1179091"/>
            <a:ext cx="8064896" cy="504056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9832" y="1467123"/>
            <a:ext cx="8136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1" indent="0">
              <a:spcBef>
                <a:spcPts val="0"/>
              </a:spcBef>
              <a:spcAft>
                <a:spcPts val="600"/>
              </a:spcAft>
              <a:buNone/>
            </a:pPr>
            <a:endParaRPr lang="ru-RU" sz="1600" b="1" dirty="0">
              <a:solidFill>
                <a:srgbClr val="B05B2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5856" y="1827163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C1203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09721" indent="0">
              <a:buNone/>
            </a:pPr>
            <a:endParaRPr lang="ru-RU" sz="1600" b="1" dirty="0"/>
          </a:p>
          <a:p>
            <a:r>
              <a:rPr lang="ru-RU" sz="2400" dirty="0">
                <a:solidFill>
                  <a:srgbClr val="54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2400" dirty="0">
                <a:solidFill>
                  <a:srgbClr val="54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2400" dirty="0">
              <a:solidFill>
                <a:srgbClr val="54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8737" y="1363374"/>
            <a:ext cx="82089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7660" indent="-315595">
              <a:lnSpc>
                <a:spcPct val="100000"/>
              </a:lnSpc>
              <a:spcBef>
                <a:spcPts val="795"/>
              </a:spcBef>
              <a:buFont typeface="Wingdings"/>
              <a:buChar char=""/>
              <a:tabLst>
                <a:tab pos="327660" algn="l"/>
                <a:tab pos="328295" algn="l"/>
              </a:tabLst>
            </a:pPr>
            <a:r>
              <a:rPr lang="ru-RU" b="1" spc="-15" dirty="0">
                <a:solidFill>
                  <a:schemeClr val="accent6">
                    <a:lumMod val="50000"/>
                  </a:schemeClr>
                </a:solidFill>
                <a:latin typeface="+mj-lt"/>
                <a:cs typeface="Microsoft Sans Serif"/>
              </a:rPr>
              <a:t>Консультирование на всех этапах экспортного проекта</a:t>
            </a:r>
          </a:p>
          <a:p>
            <a:pPr marL="327660" indent="-315595">
              <a:lnSpc>
                <a:spcPct val="100000"/>
              </a:lnSpc>
              <a:spcBef>
                <a:spcPts val="795"/>
              </a:spcBef>
              <a:buFont typeface="Wingdings"/>
              <a:buChar char=""/>
              <a:tabLst>
                <a:tab pos="327660" algn="l"/>
                <a:tab pos="328295" algn="l"/>
              </a:tabLst>
            </a:pPr>
            <a:r>
              <a:rPr lang="ru-RU" b="1" spc="-15" dirty="0">
                <a:solidFill>
                  <a:schemeClr val="accent6">
                    <a:lumMod val="50000"/>
                  </a:schemeClr>
                </a:solidFill>
                <a:latin typeface="+mj-lt"/>
                <a:cs typeface="Microsoft Sans Serif"/>
              </a:rPr>
              <a:t>Консультации по вопросам ведения внешнеэкономической деятельности</a:t>
            </a:r>
          </a:p>
          <a:p>
            <a:pPr marL="327660" indent="-315595">
              <a:lnSpc>
                <a:spcPct val="100000"/>
              </a:lnSpc>
              <a:spcBef>
                <a:spcPts val="795"/>
              </a:spcBef>
              <a:buFont typeface="Wingdings"/>
              <a:buChar char=""/>
              <a:tabLst>
                <a:tab pos="327660" algn="l"/>
                <a:tab pos="328295" algn="l"/>
              </a:tabLst>
            </a:pPr>
            <a:r>
              <a:rPr lang="ru-RU" b="1" spc="-15" dirty="0">
                <a:solidFill>
                  <a:schemeClr val="accent6">
                    <a:lumMod val="50000"/>
                  </a:schemeClr>
                </a:solidFill>
                <a:latin typeface="+mj-lt"/>
                <a:cs typeface="Microsoft Sans Serif"/>
              </a:rPr>
              <a:t>Организация и проведение образовательных мероприятий для экспортеров: тренинги, семинары, </a:t>
            </a:r>
            <a:r>
              <a:rPr lang="ru-RU" b="1" spc="-15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Microsoft Sans Serif"/>
              </a:rPr>
              <a:t>вебинары</a:t>
            </a:r>
            <a:endParaRPr lang="ru-RU" b="1" spc="-15" dirty="0">
              <a:solidFill>
                <a:schemeClr val="accent6">
                  <a:lumMod val="50000"/>
                </a:schemeClr>
              </a:solidFill>
              <a:latin typeface="+mj-lt"/>
              <a:cs typeface="Microsoft Sans Serif"/>
            </a:endParaRPr>
          </a:p>
          <a:p>
            <a:pPr marL="327660" indent="-315595">
              <a:lnSpc>
                <a:spcPct val="100000"/>
              </a:lnSpc>
              <a:spcBef>
                <a:spcPts val="795"/>
              </a:spcBef>
              <a:buFont typeface="Wingdings"/>
              <a:buChar char=""/>
              <a:tabLst>
                <a:tab pos="327660" algn="l"/>
                <a:tab pos="328295" algn="l"/>
              </a:tabLst>
            </a:pPr>
            <a:r>
              <a:rPr lang="ru-RU" b="1" spc="-15" dirty="0">
                <a:solidFill>
                  <a:schemeClr val="accent6">
                    <a:lumMod val="50000"/>
                  </a:schemeClr>
                </a:solidFill>
                <a:latin typeface="+mj-lt"/>
                <a:cs typeface="Microsoft Sans Serif"/>
              </a:rPr>
              <a:t>Услуги по сопровождению экспортного проекта</a:t>
            </a:r>
          </a:p>
          <a:p>
            <a:pPr marL="327660" indent="-315595">
              <a:lnSpc>
                <a:spcPct val="100000"/>
              </a:lnSpc>
              <a:spcBef>
                <a:spcPts val="795"/>
              </a:spcBef>
              <a:buFont typeface="Wingdings"/>
              <a:buChar char=""/>
              <a:tabLst>
                <a:tab pos="327660" algn="l"/>
                <a:tab pos="328295" algn="l"/>
              </a:tabLst>
            </a:pPr>
            <a:r>
              <a:rPr lang="ru-RU" b="1" spc="-15" dirty="0">
                <a:solidFill>
                  <a:schemeClr val="accent6">
                    <a:lumMod val="50000"/>
                  </a:schemeClr>
                </a:solidFill>
                <a:latin typeface="+mj-lt"/>
                <a:cs typeface="Microsoft Sans Serif"/>
              </a:rPr>
              <a:t>Поиск и подбор иностранного покупателя</a:t>
            </a:r>
          </a:p>
          <a:p>
            <a:pPr marL="327660" indent="-315595">
              <a:lnSpc>
                <a:spcPct val="100000"/>
              </a:lnSpc>
              <a:spcBef>
                <a:spcPts val="795"/>
              </a:spcBef>
              <a:buFont typeface="Wingdings"/>
              <a:buChar char=""/>
              <a:tabLst>
                <a:tab pos="327660" algn="l"/>
                <a:tab pos="328295" algn="l"/>
              </a:tabLst>
            </a:pPr>
            <a:r>
              <a:rPr lang="ru-RU" b="1" spc="-15" dirty="0">
                <a:solidFill>
                  <a:schemeClr val="accent6">
                    <a:lumMod val="50000"/>
                  </a:schemeClr>
                </a:solidFill>
                <a:latin typeface="+mj-lt"/>
                <a:cs typeface="Microsoft Sans Serif"/>
              </a:rPr>
              <a:t>Организация и проведение международных бизнес-миссий и выставок</a:t>
            </a:r>
          </a:p>
          <a:p>
            <a:pPr marL="327660" indent="-315595">
              <a:lnSpc>
                <a:spcPct val="100000"/>
              </a:lnSpc>
              <a:spcBef>
                <a:spcPts val="795"/>
              </a:spcBef>
              <a:buFont typeface="Wingdings"/>
              <a:buChar char=""/>
              <a:tabLst>
                <a:tab pos="327660" algn="l"/>
                <a:tab pos="328295" algn="l"/>
              </a:tabLst>
            </a:pPr>
            <a:r>
              <a:rPr lang="ru-RU" b="1" spc="-15" dirty="0">
                <a:solidFill>
                  <a:schemeClr val="accent6">
                    <a:lumMod val="50000"/>
                  </a:schemeClr>
                </a:solidFill>
                <a:latin typeface="+mj-lt"/>
                <a:cs typeface="Microsoft Sans Serif"/>
              </a:rPr>
              <a:t>Консультирование по продуктам группы российского экспортного центра (РЭЦ)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9926D0-1EB7-CD3B-9381-EB5A2BEEDFB1}"/>
              </a:ext>
            </a:extLst>
          </p:cNvPr>
          <p:cNvSpPr/>
          <p:nvPr/>
        </p:nvSpPr>
        <p:spPr>
          <a:xfrm>
            <a:off x="7920632" y="626643"/>
            <a:ext cx="1881945" cy="86752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C30BF8-0B6A-F3E0-4941-1BD16196E3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716" y="100106"/>
            <a:ext cx="1562106" cy="12632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307DAE-B4FA-5E7E-6A8C-F9F351744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0712" y="4829810"/>
            <a:ext cx="1483576" cy="776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675"/>
            <a:ext cx="10152320" cy="5651477"/>
          </a:xfrm>
          <a:prstGeom prst="rect">
            <a:avLst/>
          </a:prstGeom>
          <a:ln>
            <a:noFill/>
          </a:ln>
        </p:spPr>
      </p:pic>
      <p:sp>
        <p:nvSpPr>
          <p:cNvPr id="45" name="TextShape 1"/>
          <p:cNvSpPr txBox="1"/>
          <p:nvPr/>
        </p:nvSpPr>
        <p:spPr>
          <a:xfrm>
            <a:off x="1232872" y="570388"/>
            <a:ext cx="6696743" cy="951407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2800" b="1" dirty="0">
                <a:solidFill>
                  <a:srgbClr val="661900"/>
                </a:solidFill>
                <a:latin typeface="Arial"/>
              </a:rPr>
              <a:t>Мероприятия </a:t>
            </a:r>
            <a:br>
              <a:rPr lang="ru-RU" sz="2800" b="1" dirty="0">
                <a:solidFill>
                  <a:srgbClr val="661900"/>
                </a:solidFill>
                <a:latin typeface="Arial"/>
              </a:rPr>
            </a:br>
            <a:r>
              <a:rPr lang="ru-RU" sz="2800" b="1" dirty="0">
                <a:solidFill>
                  <a:srgbClr val="661900"/>
                </a:solidFill>
                <a:latin typeface="Arial"/>
              </a:rPr>
              <a:t>центра поддержки экспорта</a:t>
            </a:r>
          </a:p>
          <a:p>
            <a:endParaRPr sz="2800" b="1" dirty="0"/>
          </a:p>
        </p:txBody>
      </p:sp>
      <p:sp>
        <p:nvSpPr>
          <p:cNvPr id="46" name="TextShape 2"/>
          <p:cNvSpPr txBox="1"/>
          <p:nvPr/>
        </p:nvSpPr>
        <p:spPr>
          <a:xfrm>
            <a:off x="935856" y="1179091"/>
            <a:ext cx="8064896" cy="504056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9832" y="1467123"/>
            <a:ext cx="8136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1" indent="0">
              <a:spcBef>
                <a:spcPts val="0"/>
              </a:spcBef>
              <a:spcAft>
                <a:spcPts val="600"/>
              </a:spcAft>
              <a:buNone/>
            </a:pPr>
            <a:endParaRPr lang="ru-RU" sz="1600" b="1" dirty="0">
              <a:solidFill>
                <a:srgbClr val="B05B2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35856" y="1827163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C1203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109721" indent="0">
              <a:buNone/>
            </a:pPr>
            <a:endParaRPr lang="ru-RU" sz="1600" b="1" dirty="0"/>
          </a:p>
          <a:p>
            <a:r>
              <a:rPr lang="ru-RU" sz="2400" dirty="0">
                <a:solidFill>
                  <a:srgbClr val="54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2400" dirty="0">
                <a:solidFill>
                  <a:srgbClr val="54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2400" dirty="0">
              <a:solidFill>
                <a:srgbClr val="54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31669" y="1960841"/>
            <a:ext cx="90761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7660" indent="-315595">
              <a:buFont typeface="Wingdings"/>
              <a:buChar char=""/>
              <a:tabLst>
                <a:tab pos="327660" algn="l"/>
                <a:tab pos="328295" algn="l"/>
              </a:tabLst>
            </a:pPr>
            <a:r>
              <a:rPr lang="ru-RU" b="1" spc="-15" dirty="0">
                <a:solidFill>
                  <a:srgbClr val="540000"/>
                </a:solidFill>
                <a:latin typeface="+mj-lt"/>
                <a:cs typeface="Microsoft Sans Serif"/>
              </a:rPr>
              <a:t>Международные бизнес-миссии:</a:t>
            </a:r>
          </a:p>
          <a:p>
            <a:pPr marL="12065">
              <a:tabLst>
                <a:tab pos="327660" algn="l"/>
                <a:tab pos="328295" algn="l"/>
              </a:tabLst>
            </a:pPr>
            <a:r>
              <a:rPr lang="ru-RU" b="1" spc="-150" dirty="0">
                <a:solidFill>
                  <a:srgbClr val="002060"/>
                </a:solidFill>
              </a:rPr>
              <a:t>	</a:t>
            </a:r>
            <a:r>
              <a:rPr lang="ru-RU" b="1" spc="-150" dirty="0">
                <a:solidFill>
                  <a:schemeClr val="accent6">
                    <a:lumMod val="50000"/>
                  </a:schemeClr>
                </a:solidFill>
              </a:rPr>
              <a:t>19-21 августа 2025 года - г. Баку, Азербайджан </a:t>
            </a:r>
            <a:br>
              <a:rPr lang="ru-RU" b="1" spc="-15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spc="-150" dirty="0">
                <a:solidFill>
                  <a:schemeClr val="accent6">
                    <a:lumMod val="50000"/>
                  </a:schemeClr>
                </a:solidFill>
              </a:rPr>
              <a:t>	02-05 сентября 2025 года - г. Стамбул, Турция</a:t>
            </a:r>
            <a:r>
              <a:rPr lang="ru-RU" b="1" spc="-150" dirty="0">
                <a:solidFill>
                  <a:srgbClr val="002060"/>
                </a:solidFill>
              </a:rPr>
              <a:t/>
            </a:r>
            <a:br>
              <a:rPr lang="ru-RU" b="1" spc="-150" dirty="0">
                <a:solidFill>
                  <a:srgbClr val="002060"/>
                </a:solidFill>
              </a:rPr>
            </a:br>
            <a:endParaRPr lang="ru-RU" b="1" spc="-150" dirty="0">
              <a:solidFill>
                <a:srgbClr val="002060"/>
              </a:solidFill>
            </a:endParaRPr>
          </a:p>
          <a:p>
            <a:pPr marL="327660" indent="-315595">
              <a:buFont typeface="Wingdings"/>
              <a:buChar char=""/>
              <a:tabLst>
                <a:tab pos="327660" algn="l"/>
                <a:tab pos="328295" algn="l"/>
              </a:tabLst>
            </a:pPr>
            <a:r>
              <a:rPr lang="ru-RU" b="1" spc="-15" dirty="0">
                <a:solidFill>
                  <a:srgbClr val="540000"/>
                </a:solidFill>
                <a:latin typeface="+mj-lt"/>
                <a:cs typeface="Microsoft Sans Serif"/>
              </a:rPr>
              <a:t>Образовательные мероприятия: </a:t>
            </a:r>
          </a:p>
          <a:p>
            <a:r>
              <a:rPr lang="ru-RU" b="1" spc="-150" dirty="0">
                <a:solidFill>
                  <a:srgbClr val="002060"/>
                </a:solidFill>
              </a:rPr>
              <a:t>       </a:t>
            </a:r>
            <a:r>
              <a:rPr lang="en-US" b="1" spc="-150" dirty="0">
                <a:solidFill>
                  <a:schemeClr val="accent6">
                    <a:lumMod val="50000"/>
                  </a:schemeClr>
                </a:solidFill>
              </a:rPr>
              <a:t>18</a:t>
            </a:r>
            <a:r>
              <a:rPr lang="ru-RU" b="1" spc="-150" dirty="0">
                <a:solidFill>
                  <a:schemeClr val="accent6">
                    <a:lumMod val="50000"/>
                  </a:schemeClr>
                </a:solidFill>
              </a:rPr>
              <a:t> июня 2025 года - вебинар «Час с Торгпредом: Республика Беларусь»</a:t>
            </a:r>
            <a:br>
              <a:rPr lang="ru-RU" b="1" spc="-15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spc="-150" dirty="0">
                <a:solidFill>
                  <a:schemeClr val="accent6">
                    <a:lumMod val="50000"/>
                  </a:schemeClr>
                </a:solidFill>
              </a:rPr>
              <a:t>       24 июня 2025 года - вебинар «Алгоритм поиска иностранного контрагента  </a:t>
            </a:r>
            <a:br>
              <a:rPr lang="ru-RU" b="1" spc="-15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spc="-150" dirty="0">
                <a:solidFill>
                  <a:schemeClr val="accent6">
                    <a:lumMod val="50000"/>
                  </a:schemeClr>
                </a:solidFill>
              </a:rPr>
              <a:t>       и его проверка»</a:t>
            </a:r>
          </a:p>
          <a:p>
            <a:endParaRPr lang="ru-RU" b="1" spc="-15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spc="-15" dirty="0">
                <a:solidFill>
                  <a:srgbClr val="540000"/>
                </a:solidFill>
                <a:latin typeface="+mj-lt"/>
                <a:cs typeface="Microsoft Sans Serif"/>
                <a:sym typeface="Helvetica Neue"/>
              </a:rPr>
              <a:t>Акселерационная программа «Экспортный форсаж»</a:t>
            </a:r>
            <a:br>
              <a:rPr lang="ru-RU" b="1" spc="-15" dirty="0">
                <a:solidFill>
                  <a:srgbClr val="540000"/>
                </a:solidFill>
                <a:latin typeface="+mj-lt"/>
                <a:cs typeface="Microsoft Sans Serif"/>
                <a:sym typeface="Helvetica Neue"/>
              </a:rPr>
            </a:br>
            <a:r>
              <a:rPr lang="ru-RU" b="1" spc="-150" dirty="0">
                <a:solidFill>
                  <a:schemeClr val="accent6">
                    <a:lumMod val="50000"/>
                  </a:schemeClr>
                </a:solidFill>
                <a:sym typeface="Helvetica Neue"/>
              </a:rPr>
              <a:t>июль-сентябрь 2025 года</a:t>
            </a:r>
            <a:endParaRPr lang="ru-RU" b="1" spc="-15" dirty="0">
              <a:solidFill>
                <a:schemeClr val="accent6">
                  <a:lumMod val="50000"/>
                </a:schemeClr>
              </a:solidFill>
              <a:latin typeface="+mj-lt"/>
              <a:cs typeface="Microsoft Sans Serif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9926D0-1EB7-CD3B-9381-EB5A2BEEDFB1}"/>
              </a:ext>
            </a:extLst>
          </p:cNvPr>
          <p:cNvSpPr/>
          <p:nvPr/>
        </p:nvSpPr>
        <p:spPr>
          <a:xfrm>
            <a:off x="7920632" y="626643"/>
            <a:ext cx="1881945" cy="86752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C30BF8-0B6A-F3E0-4941-1BD16196E3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716" y="100106"/>
            <a:ext cx="1562106" cy="12632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A9EE2E-8AB5-0B68-A5E7-3AD683C45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8590" y="4851499"/>
            <a:ext cx="1350145" cy="70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054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A3A5486C-F820-494A-A767-5B8D753FCAB7}"/>
              </a:ext>
            </a:extLst>
          </p:cNvPr>
          <p:cNvSpPr/>
          <p:nvPr/>
        </p:nvSpPr>
        <p:spPr>
          <a:xfrm>
            <a:off x="6622518" y="-9761"/>
            <a:ext cx="3458101" cy="2495315"/>
          </a:xfrm>
          <a:custGeom>
            <a:avLst/>
            <a:gdLst/>
            <a:ahLst/>
            <a:cxnLst/>
            <a:rect l="l" t="t" r="r" b="b"/>
            <a:pathLst>
              <a:path w="5059044" h="3733800">
                <a:moveTo>
                  <a:pt x="3310369" y="660781"/>
                </a:moveTo>
                <a:lnTo>
                  <a:pt x="3281489" y="631888"/>
                </a:lnTo>
                <a:lnTo>
                  <a:pt x="3252597" y="660781"/>
                </a:lnTo>
                <a:lnTo>
                  <a:pt x="3281489" y="720051"/>
                </a:lnTo>
                <a:lnTo>
                  <a:pt x="3310369" y="660781"/>
                </a:lnTo>
                <a:close/>
              </a:path>
              <a:path w="5059044" h="3733800">
                <a:moveTo>
                  <a:pt x="5058943" y="1511300"/>
                </a:moveTo>
                <a:lnTo>
                  <a:pt x="5037010" y="1549400"/>
                </a:lnTo>
                <a:lnTo>
                  <a:pt x="5013007" y="1587500"/>
                </a:lnTo>
                <a:lnTo>
                  <a:pt x="4988204" y="1625600"/>
                </a:lnTo>
                <a:lnTo>
                  <a:pt x="4962588" y="1663700"/>
                </a:lnTo>
                <a:lnTo>
                  <a:pt x="4936198" y="1701800"/>
                </a:lnTo>
                <a:lnTo>
                  <a:pt x="4909045" y="1739900"/>
                </a:lnTo>
                <a:lnTo>
                  <a:pt x="4881130" y="1778000"/>
                </a:lnTo>
                <a:lnTo>
                  <a:pt x="4852492" y="1803400"/>
                </a:lnTo>
                <a:lnTo>
                  <a:pt x="4823117" y="1841500"/>
                </a:lnTo>
                <a:lnTo>
                  <a:pt x="4793043" y="1879600"/>
                </a:lnTo>
                <a:lnTo>
                  <a:pt x="4762271" y="1905000"/>
                </a:lnTo>
                <a:lnTo>
                  <a:pt x="4730826" y="1943100"/>
                </a:lnTo>
                <a:lnTo>
                  <a:pt x="4698720" y="1981200"/>
                </a:lnTo>
                <a:lnTo>
                  <a:pt x="4665967" y="2006600"/>
                </a:lnTo>
                <a:lnTo>
                  <a:pt x="4632591" y="2032000"/>
                </a:lnTo>
                <a:lnTo>
                  <a:pt x="4598581" y="2070100"/>
                </a:lnTo>
                <a:lnTo>
                  <a:pt x="4563986" y="2095500"/>
                </a:lnTo>
                <a:lnTo>
                  <a:pt x="4528794" y="2120900"/>
                </a:lnTo>
                <a:lnTo>
                  <a:pt x="4493031" y="2146300"/>
                </a:lnTo>
                <a:lnTo>
                  <a:pt x="4456722" y="2171700"/>
                </a:lnTo>
                <a:lnTo>
                  <a:pt x="4382490" y="2222500"/>
                </a:lnTo>
                <a:lnTo>
                  <a:pt x="4306201" y="2273300"/>
                </a:lnTo>
                <a:lnTo>
                  <a:pt x="4228008" y="2324100"/>
                </a:lnTo>
                <a:lnTo>
                  <a:pt x="4188231" y="2336800"/>
                </a:lnTo>
                <a:lnTo>
                  <a:pt x="4148010" y="2362200"/>
                </a:lnTo>
                <a:lnTo>
                  <a:pt x="4107370" y="2374900"/>
                </a:lnTo>
                <a:lnTo>
                  <a:pt x="4066336" y="2400300"/>
                </a:lnTo>
                <a:lnTo>
                  <a:pt x="3983101" y="2425700"/>
                </a:lnTo>
                <a:lnTo>
                  <a:pt x="3940937" y="2451100"/>
                </a:lnTo>
                <a:lnTo>
                  <a:pt x="3725265" y="2514600"/>
                </a:lnTo>
                <a:lnTo>
                  <a:pt x="3681260" y="2514600"/>
                </a:lnTo>
                <a:lnTo>
                  <a:pt x="3592525" y="2540000"/>
                </a:lnTo>
                <a:lnTo>
                  <a:pt x="3547808" y="2540000"/>
                </a:lnTo>
                <a:lnTo>
                  <a:pt x="3502888" y="2552700"/>
                </a:lnTo>
                <a:lnTo>
                  <a:pt x="3457765" y="2552700"/>
                </a:lnTo>
                <a:lnTo>
                  <a:pt x="3412477" y="2565400"/>
                </a:lnTo>
                <a:lnTo>
                  <a:pt x="3091726" y="2565400"/>
                </a:lnTo>
                <a:lnTo>
                  <a:pt x="3045561" y="2552700"/>
                </a:lnTo>
                <a:lnTo>
                  <a:pt x="2999346" y="2552700"/>
                </a:lnTo>
                <a:lnTo>
                  <a:pt x="2953118" y="2540000"/>
                </a:lnTo>
                <a:lnTo>
                  <a:pt x="2906865" y="2540000"/>
                </a:lnTo>
                <a:lnTo>
                  <a:pt x="2814409" y="2514600"/>
                </a:lnTo>
                <a:lnTo>
                  <a:pt x="2768219" y="2514600"/>
                </a:lnTo>
                <a:lnTo>
                  <a:pt x="2630005" y="2476500"/>
                </a:lnTo>
                <a:lnTo>
                  <a:pt x="2584107" y="2451100"/>
                </a:lnTo>
                <a:lnTo>
                  <a:pt x="2493619" y="2425700"/>
                </a:lnTo>
                <a:lnTo>
                  <a:pt x="2449296" y="2400300"/>
                </a:lnTo>
                <a:lnTo>
                  <a:pt x="2405596" y="2387600"/>
                </a:lnTo>
                <a:lnTo>
                  <a:pt x="2362517" y="2362200"/>
                </a:lnTo>
                <a:lnTo>
                  <a:pt x="2320086" y="2349500"/>
                </a:lnTo>
                <a:lnTo>
                  <a:pt x="2237155" y="2298700"/>
                </a:lnTo>
                <a:lnTo>
                  <a:pt x="2196668" y="2273300"/>
                </a:lnTo>
                <a:lnTo>
                  <a:pt x="2156853" y="2260600"/>
                </a:lnTo>
                <a:lnTo>
                  <a:pt x="2117712" y="2235200"/>
                </a:lnTo>
                <a:lnTo>
                  <a:pt x="2079244" y="2209800"/>
                </a:lnTo>
                <a:lnTo>
                  <a:pt x="2041474" y="2171700"/>
                </a:lnTo>
                <a:lnTo>
                  <a:pt x="2004390" y="2146300"/>
                </a:lnTo>
                <a:lnTo>
                  <a:pt x="1968017" y="2120900"/>
                </a:lnTo>
                <a:lnTo>
                  <a:pt x="1932355" y="2095500"/>
                </a:lnTo>
                <a:lnTo>
                  <a:pt x="1897405" y="2070100"/>
                </a:lnTo>
                <a:lnTo>
                  <a:pt x="1863191" y="2032000"/>
                </a:lnTo>
                <a:lnTo>
                  <a:pt x="1829701" y="2006600"/>
                </a:lnTo>
                <a:lnTo>
                  <a:pt x="1796948" y="1968500"/>
                </a:lnTo>
                <a:lnTo>
                  <a:pt x="1764957" y="1943100"/>
                </a:lnTo>
                <a:lnTo>
                  <a:pt x="1733715" y="1905000"/>
                </a:lnTo>
                <a:lnTo>
                  <a:pt x="1703235" y="1879600"/>
                </a:lnTo>
                <a:lnTo>
                  <a:pt x="1673529" y="1841500"/>
                </a:lnTo>
                <a:lnTo>
                  <a:pt x="1644599" y="1803400"/>
                </a:lnTo>
                <a:lnTo>
                  <a:pt x="1616456" y="1765300"/>
                </a:lnTo>
                <a:lnTo>
                  <a:pt x="1589112" y="1739900"/>
                </a:lnTo>
                <a:lnTo>
                  <a:pt x="1562557" y="1701800"/>
                </a:lnTo>
                <a:lnTo>
                  <a:pt x="1536814" y="1663700"/>
                </a:lnTo>
                <a:lnTo>
                  <a:pt x="1511896" y="1625600"/>
                </a:lnTo>
                <a:lnTo>
                  <a:pt x="1487792" y="1587500"/>
                </a:lnTo>
                <a:lnTo>
                  <a:pt x="1464513" y="1549400"/>
                </a:lnTo>
                <a:lnTo>
                  <a:pt x="1442085" y="1511300"/>
                </a:lnTo>
                <a:lnTo>
                  <a:pt x="1420495" y="1473200"/>
                </a:lnTo>
                <a:lnTo>
                  <a:pt x="1399755" y="1435100"/>
                </a:lnTo>
                <a:lnTo>
                  <a:pt x="1379880" y="1384300"/>
                </a:lnTo>
                <a:lnTo>
                  <a:pt x="1360881" y="1346200"/>
                </a:lnTo>
                <a:lnTo>
                  <a:pt x="1342745" y="1308100"/>
                </a:lnTo>
                <a:lnTo>
                  <a:pt x="1325499" y="1270000"/>
                </a:lnTo>
                <a:lnTo>
                  <a:pt x="1309141" y="1219200"/>
                </a:lnTo>
                <a:lnTo>
                  <a:pt x="1293685" y="1181100"/>
                </a:lnTo>
                <a:lnTo>
                  <a:pt x="1279131" y="1143000"/>
                </a:lnTo>
                <a:lnTo>
                  <a:pt x="1265478" y="1092200"/>
                </a:lnTo>
                <a:lnTo>
                  <a:pt x="1252766" y="1054100"/>
                </a:lnTo>
                <a:lnTo>
                  <a:pt x="1240967" y="1016000"/>
                </a:lnTo>
                <a:lnTo>
                  <a:pt x="1230109" y="965200"/>
                </a:lnTo>
                <a:lnTo>
                  <a:pt x="1220190" y="927100"/>
                </a:lnTo>
                <a:lnTo>
                  <a:pt x="1211224" y="876300"/>
                </a:lnTo>
                <a:lnTo>
                  <a:pt x="1203223" y="838200"/>
                </a:lnTo>
                <a:lnTo>
                  <a:pt x="1196174" y="787400"/>
                </a:lnTo>
                <a:lnTo>
                  <a:pt x="1190117" y="749300"/>
                </a:lnTo>
                <a:lnTo>
                  <a:pt x="1185024" y="698500"/>
                </a:lnTo>
                <a:lnTo>
                  <a:pt x="1180922" y="660400"/>
                </a:lnTo>
                <a:lnTo>
                  <a:pt x="1177810" y="609600"/>
                </a:lnTo>
                <a:lnTo>
                  <a:pt x="1175715" y="558800"/>
                </a:lnTo>
                <a:lnTo>
                  <a:pt x="1174610" y="520700"/>
                </a:lnTo>
                <a:lnTo>
                  <a:pt x="1174534" y="469900"/>
                </a:lnTo>
                <a:lnTo>
                  <a:pt x="1175486" y="431800"/>
                </a:lnTo>
                <a:lnTo>
                  <a:pt x="1177467" y="381000"/>
                </a:lnTo>
                <a:lnTo>
                  <a:pt x="1180490" y="330200"/>
                </a:lnTo>
                <a:lnTo>
                  <a:pt x="1184567" y="292100"/>
                </a:lnTo>
                <a:lnTo>
                  <a:pt x="1189685" y="241300"/>
                </a:lnTo>
                <a:lnTo>
                  <a:pt x="1195870" y="190500"/>
                </a:lnTo>
                <a:lnTo>
                  <a:pt x="1203134" y="152400"/>
                </a:lnTo>
                <a:lnTo>
                  <a:pt x="1211465" y="101600"/>
                </a:lnTo>
                <a:lnTo>
                  <a:pt x="1220876" y="50800"/>
                </a:lnTo>
                <a:lnTo>
                  <a:pt x="1231392" y="12700"/>
                </a:lnTo>
                <a:lnTo>
                  <a:pt x="1233893" y="0"/>
                </a:lnTo>
                <a:lnTo>
                  <a:pt x="37858" y="0"/>
                </a:lnTo>
                <a:lnTo>
                  <a:pt x="34975" y="25400"/>
                </a:lnTo>
                <a:lnTo>
                  <a:pt x="28409" y="63500"/>
                </a:lnTo>
                <a:lnTo>
                  <a:pt x="22517" y="114300"/>
                </a:lnTo>
                <a:lnTo>
                  <a:pt x="17322" y="165100"/>
                </a:lnTo>
                <a:lnTo>
                  <a:pt x="12827" y="203200"/>
                </a:lnTo>
                <a:lnTo>
                  <a:pt x="9004" y="254000"/>
                </a:lnTo>
                <a:lnTo>
                  <a:pt x="5854" y="304800"/>
                </a:lnTo>
                <a:lnTo>
                  <a:pt x="3390" y="342900"/>
                </a:lnTo>
                <a:lnTo>
                  <a:pt x="1587" y="393700"/>
                </a:lnTo>
                <a:lnTo>
                  <a:pt x="457" y="431800"/>
                </a:lnTo>
                <a:lnTo>
                  <a:pt x="0" y="482600"/>
                </a:lnTo>
                <a:lnTo>
                  <a:pt x="203" y="533400"/>
                </a:lnTo>
                <a:lnTo>
                  <a:pt x="1066" y="571500"/>
                </a:lnTo>
                <a:lnTo>
                  <a:pt x="2578" y="622300"/>
                </a:lnTo>
                <a:lnTo>
                  <a:pt x="4749" y="673100"/>
                </a:lnTo>
                <a:lnTo>
                  <a:pt x="7569" y="711200"/>
                </a:lnTo>
                <a:lnTo>
                  <a:pt x="11036" y="762000"/>
                </a:lnTo>
                <a:lnTo>
                  <a:pt x="15151" y="800100"/>
                </a:lnTo>
                <a:lnTo>
                  <a:pt x="19888" y="850900"/>
                </a:lnTo>
                <a:lnTo>
                  <a:pt x="25273" y="901700"/>
                </a:lnTo>
                <a:lnTo>
                  <a:pt x="31292" y="939800"/>
                </a:lnTo>
                <a:lnTo>
                  <a:pt x="37934" y="990600"/>
                </a:lnTo>
                <a:lnTo>
                  <a:pt x="45199" y="1028700"/>
                </a:lnTo>
                <a:lnTo>
                  <a:pt x="53098" y="1079500"/>
                </a:lnTo>
                <a:lnTo>
                  <a:pt x="61607" y="1117600"/>
                </a:lnTo>
                <a:lnTo>
                  <a:pt x="70739" y="1168400"/>
                </a:lnTo>
                <a:lnTo>
                  <a:pt x="80467" y="1206500"/>
                </a:lnTo>
                <a:lnTo>
                  <a:pt x="90817" y="1257300"/>
                </a:lnTo>
                <a:lnTo>
                  <a:pt x="101777" y="1295400"/>
                </a:lnTo>
                <a:lnTo>
                  <a:pt x="113322" y="1346200"/>
                </a:lnTo>
                <a:lnTo>
                  <a:pt x="125488" y="1384300"/>
                </a:lnTo>
                <a:lnTo>
                  <a:pt x="138226" y="1422400"/>
                </a:lnTo>
                <a:lnTo>
                  <a:pt x="151574" y="1473200"/>
                </a:lnTo>
                <a:lnTo>
                  <a:pt x="165506" y="1511300"/>
                </a:lnTo>
                <a:lnTo>
                  <a:pt x="180022" y="1562100"/>
                </a:lnTo>
                <a:lnTo>
                  <a:pt x="195122" y="1600200"/>
                </a:lnTo>
                <a:lnTo>
                  <a:pt x="210794" y="1638300"/>
                </a:lnTo>
                <a:lnTo>
                  <a:pt x="227050" y="1689100"/>
                </a:lnTo>
                <a:lnTo>
                  <a:pt x="243878" y="1727200"/>
                </a:lnTo>
                <a:lnTo>
                  <a:pt x="261264" y="1765300"/>
                </a:lnTo>
                <a:lnTo>
                  <a:pt x="279222" y="1803400"/>
                </a:lnTo>
                <a:lnTo>
                  <a:pt x="297738" y="1854200"/>
                </a:lnTo>
                <a:lnTo>
                  <a:pt x="316826" y="1892300"/>
                </a:lnTo>
                <a:lnTo>
                  <a:pt x="336448" y="1930400"/>
                </a:lnTo>
                <a:lnTo>
                  <a:pt x="356641" y="1968500"/>
                </a:lnTo>
                <a:lnTo>
                  <a:pt x="377367" y="2006600"/>
                </a:lnTo>
                <a:lnTo>
                  <a:pt x="398653" y="2044700"/>
                </a:lnTo>
                <a:lnTo>
                  <a:pt x="420471" y="2082800"/>
                </a:lnTo>
                <a:lnTo>
                  <a:pt x="442836" y="2133600"/>
                </a:lnTo>
                <a:lnTo>
                  <a:pt x="465721" y="2171700"/>
                </a:lnTo>
                <a:lnTo>
                  <a:pt x="489153" y="2209800"/>
                </a:lnTo>
                <a:lnTo>
                  <a:pt x="513105" y="2247900"/>
                </a:lnTo>
                <a:lnTo>
                  <a:pt x="537591" y="2286000"/>
                </a:lnTo>
                <a:lnTo>
                  <a:pt x="562584" y="2311400"/>
                </a:lnTo>
                <a:lnTo>
                  <a:pt x="588098" y="2349500"/>
                </a:lnTo>
                <a:lnTo>
                  <a:pt x="614133" y="2387600"/>
                </a:lnTo>
                <a:lnTo>
                  <a:pt x="640689" y="2425700"/>
                </a:lnTo>
                <a:lnTo>
                  <a:pt x="667740" y="2463800"/>
                </a:lnTo>
                <a:lnTo>
                  <a:pt x="695299" y="2501900"/>
                </a:lnTo>
                <a:lnTo>
                  <a:pt x="723353" y="2540000"/>
                </a:lnTo>
                <a:lnTo>
                  <a:pt x="751916" y="2565400"/>
                </a:lnTo>
                <a:lnTo>
                  <a:pt x="780961" y="2603500"/>
                </a:lnTo>
                <a:lnTo>
                  <a:pt x="810514" y="2641600"/>
                </a:lnTo>
                <a:lnTo>
                  <a:pt x="840536" y="2667000"/>
                </a:lnTo>
                <a:lnTo>
                  <a:pt x="871054" y="2705100"/>
                </a:lnTo>
                <a:lnTo>
                  <a:pt x="902055" y="2743200"/>
                </a:lnTo>
                <a:lnTo>
                  <a:pt x="933526" y="2768600"/>
                </a:lnTo>
                <a:lnTo>
                  <a:pt x="965479" y="2806700"/>
                </a:lnTo>
                <a:lnTo>
                  <a:pt x="997902" y="2832100"/>
                </a:lnTo>
                <a:lnTo>
                  <a:pt x="1030795" y="2870200"/>
                </a:lnTo>
                <a:lnTo>
                  <a:pt x="1064145" y="2895600"/>
                </a:lnTo>
                <a:lnTo>
                  <a:pt x="1097965" y="2921000"/>
                </a:lnTo>
                <a:lnTo>
                  <a:pt x="1132230" y="2959100"/>
                </a:lnTo>
                <a:lnTo>
                  <a:pt x="1202143" y="3009900"/>
                </a:lnTo>
                <a:lnTo>
                  <a:pt x="1237767" y="3048000"/>
                </a:lnTo>
                <a:lnTo>
                  <a:pt x="1273835" y="3073400"/>
                </a:lnTo>
                <a:lnTo>
                  <a:pt x="1347304" y="3124200"/>
                </a:lnTo>
                <a:lnTo>
                  <a:pt x="1422501" y="3175000"/>
                </a:lnTo>
                <a:lnTo>
                  <a:pt x="1499400" y="3225800"/>
                </a:lnTo>
                <a:lnTo>
                  <a:pt x="1578000" y="3276600"/>
                </a:lnTo>
                <a:lnTo>
                  <a:pt x="1698980" y="3352800"/>
                </a:lnTo>
                <a:lnTo>
                  <a:pt x="1740128" y="3365500"/>
                </a:lnTo>
                <a:lnTo>
                  <a:pt x="1823605" y="3416300"/>
                </a:lnTo>
                <a:lnTo>
                  <a:pt x="1865934" y="3429000"/>
                </a:lnTo>
                <a:lnTo>
                  <a:pt x="1908657" y="3454400"/>
                </a:lnTo>
                <a:lnTo>
                  <a:pt x="1951774" y="3467100"/>
                </a:lnTo>
                <a:lnTo>
                  <a:pt x="1995271" y="3492500"/>
                </a:lnTo>
                <a:lnTo>
                  <a:pt x="2083396" y="3517900"/>
                </a:lnTo>
                <a:lnTo>
                  <a:pt x="2128024" y="3543300"/>
                </a:lnTo>
                <a:lnTo>
                  <a:pt x="2264105" y="3581400"/>
                </a:lnTo>
                <a:lnTo>
                  <a:pt x="2310193" y="3606800"/>
                </a:lnTo>
                <a:lnTo>
                  <a:pt x="2449944" y="3644900"/>
                </a:lnTo>
                <a:lnTo>
                  <a:pt x="2496629" y="3644900"/>
                </a:lnTo>
                <a:lnTo>
                  <a:pt x="2683510" y="3695700"/>
                </a:lnTo>
                <a:lnTo>
                  <a:pt x="2730220" y="3695700"/>
                </a:lnTo>
                <a:lnTo>
                  <a:pt x="2776931" y="3708400"/>
                </a:lnTo>
                <a:lnTo>
                  <a:pt x="2823616" y="3708400"/>
                </a:lnTo>
                <a:lnTo>
                  <a:pt x="2870263" y="3721100"/>
                </a:lnTo>
                <a:lnTo>
                  <a:pt x="2963494" y="3721100"/>
                </a:lnTo>
                <a:lnTo>
                  <a:pt x="3010039" y="3733800"/>
                </a:lnTo>
                <a:lnTo>
                  <a:pt x="3517506" y="3733800"/>
                </a:lnTo>
                <a:lnTo>
                  <a:pt x="3563074" y="3721100"/>
                </a:lnTo>
                <a:lnTo>
                  <a:pt x="3653828" y="3721100"/>
                </a:lnTo>
                <a:lnTo>
                  <a:pt x="3699002" y="3708400"/>
                </a:lnTo>
                <a:lnTo>
                  <a:pt x="3744036" y="3708400"/>
                </a:lnTo>
                <a:lnTo>
                  <a:pt x="3833672" y="3683000"/>
                </a:lnTo>
                <a:lnTo>
                  <a:pt x="3878262" y="3683000"/>
                </a:lnTo>
                <a:lnTo>
                  <a:pt x="4054894" y="3632200"/>
                </a:lnTo>
                <a:lnTo>
                  <a:pt x="4098594" y="3632200"/>
                </a:lnTo>
                <a:lnTo>
                  <a:pt x="4228516" y="3594100"/>
                </a:lnTo>
                <a:lnTo>
                  <a:pt x="4271403" y="3568700"/>
                </a:lnTo>
                <a:lnTo>
                  <a:pt x="4440720" y="3517900"/>
                </a:lnTo>
                <a:lnTo>
                  <a:pt x="4482465" y="3492500"/>
                </a:lnTo>
                <a:lnTo>
                  <a:pt x="4565180" y="3467100"/>
                </a:lnTo>
                <a:lnTo>
                  <a:pt x="4606163" y="3441700"/>
                </a:lnTo>
                <a:lnTo>
                  <a:pt x="4646866" y="3429000"/>
                </a:lnTo>
                <a:lnTo>
                  <a:pt x="4727460" y="3378200"/>
                </a:lnTo>
                <a:lnTo>
                  <a:pt x="4767326" y="3365500"/>
                </a:lnTo>
                <a:lnTo>
                  <a:pt x="4846193" y="3314700"/>
                </a:lnTo>
                <a:lnTo>
                  <a:pt x="4885169" y="3302000"/>
                </a:lnTo>
                <a:lnTo>
                  <a:pt x="5000231" y="3225800"/>
                </a:lnTo>
                <a:lnTo>
                  <a:pt x="5037937" y="3200400"/>
                </a:lnTo>
                <a:lnTo>
                  <a:pt x="5058943" y="3187700"/>
                </a:lnTo>
                <a:lnTo>
                  <a:pt x="5058943" y="2565400"/>
                </a:lnTo>
                <a:lnTo>
                  <a:pt x="5058943" y="1511300"/>
                </a:lnTo>
                <a:close/>
              </a:path>
            </a:pathLst>
          </a:custGeom>
          <a:solidFill>
            <a:srgbClr val="EC5238"/>
          </a:solidFill>
        </p:spPr>
        <p:txBody>
          <a:bodyPr wrap="square" lIns="0" tIns="0" rIns="0" bIns="0" rtlCol="0"/>
          <a:lstStyle/>
          <a:p>
            <a:endParaRPr sz="1488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E3F40-E917-4E1B-ADE4-9146F492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6963" y="520419"/>
            <a:ext cx="8568531" cy="418942"/>
          </a:xfrm>
        </p:spPr>
        <p:txBody>
          <a:bodyPr/>
          <a:lstStyle/>
          <a:p>
            <a:pPr algn="ctr"/>
            <a:r>
              <a:rPr lang="ru-RU" sz="2976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РЕГИОНАЛЬНЫЙ ЦЕНТР ИНЖИНИРИНГА</a:t>
            </a: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A8F178A7-49F5-47A1-8595-DF566C8DB64F}"/>
              </a:ext>
            </a:extLst>
          </p:cNvPr>
          <p:cNvSpPr txBox="1"/>
          <p:nvPr/>
        </p:nvSpPr>
        <p:spPr>
          <a:xfrm>
            <a:off x="166506" y="2758734"/>
            <a:ext cx="1743615" cy="770247"/>
          </a:xfrm>
          <a:prstGeom prst="rect">
            <a:avLst/>
          </a:prstGeom>
        </p:spPr>
        <p:txBody>
          <a:bodyPr vert="horz" wrap="square" lIns="0" tIns="8926" rIns="0" bIns="0" rtlCol="0">
            <a:spAutoFit/>
          </a:bodyPr>
          <a:lstStyle/>
          <a:p>
            <a:pPr marL="10500" marR="4200">
              <a:lnSpc>
                <a:spcPct val="101800"/>
              </a:lnSpc>
              <a:spcBef>
                <a:spcPts val="70"/>
              </a:spcBef>
            </a:pPr>
            <a:r>
              <a:rPr lang="ru-RU" sz="1654" spc="-12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cs typeface="Microsoft Sans Serif"/>
              </a:rPr>
              <a:t>Комплексная поддержка производства:</a:t>
            </a: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A6BD0FF0-E3C1-4942-9883-3625791E1B02}"/>
              </a:ext>
            </a:extLst>
          </p:cNvPr>
          <p:cNvSpPr txBox="1"/>
          <p:nvPr/>
        </p:nvSpPr>
        <p:spPr>
          <a:xfrm>
            <a:off x="2039768" y="1466698"/>
            <a:ext cx="4968733" cy="3778255"/>
          </a:xfrm>
          <a:prstGeom prst="rect">
            <a:avLst/>
          </a:prstGeom>
        </p:spPr>
        <p:txBody>
          <a:bodyPr vert="horz" wrap="square" lIns="0" tIns="83480" rIns="0" bIns="0" rtlCol="0">
            <a:spAutoFit/>
          </a:bodyPr>
          <a:lstStyle/>
          <a:p>
            <a:pPr marL="270909" indent="-260934">
              <a:spcBef>
                <a:spcPts val="657"/>
              </a:spcBef>
              <a:buFont typeface="Wingdings"/>
              <a:buChar char=""/>
              <a:tabLst>
                <a:tab pos="270909" algn="l"/>
                <a:tab pos="271434" algn="l"/>
              </a:tabLst>
            </a:pPr>
            <a:r>
              <a:rPr lang="ru-RU" sz="1406" spc="-12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cs typeface="Microsoft Sans Serif"/>
              </a:rPr>
              <a:t>Консультационные услуги по защите прав на результаты интеллектуальной деятельности (регистрация изобретений, полезных моделей, товарных знаков и т.д.)</a:t>
            </a:r>
          </a:p>
          <a:p>
            <a:pPr marL="270909" indent="-260934">
              <a:spcBef>
                <a:spcPts val="657"/>
              </a:spcBef>
              <a:buFont typeface="Wingdings"/>
              <a:buChar char=""/>
              <a:tabLst>
                <a:tab pos="270909" algn="l"/>
                <a:tab pos="271434" algn="l"/>
              </a:tabLst>
            </a:pPr>
            <a:r>
              <a:rPr lang="ru-RU" sz="1406" spc="-12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cs typeface="Microsoft Sans Serif"/>
              </a:rPr>
              <a:t>Содействие в составлении бизнес-планов или технико-экономических обоснований для инвестиционных проектов</a:t>
            </a:r>
          </a:p>
          <a:p>
            <a:pPr marL="270909" indent="-260934">
              <a:spcBef>
                <a:spcPts val="657"/>
              </a:spcBef>
              <a:buFont typeface="Wingdings"/>
              <a:buChar char=""/>
              <a:tabLst>
                <a:tab pos="270909" algn="l"/>
                <a:tab pos="271434" algn="l"/>
              </a:tabLst>
            </a:pPr>
            <a:r>
              <a:rPr lang="ru-RU" sz="1406" spc="-12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cs typeface="Microsoft Sans Serif"/>
              </a:rPr>
              <a:t>Организация работ по обеспечению соответствия продукции требованиям потребителей (сертификация)</a:t>
            </a:r>
          </a:p>
          <a:p>
            <a:pPr marL="270909" indent="-260934">
              <a:spcBef>
                <a:spcPts val="657"/>
              </a:spcBef>
              <a:buFont typeface="Wingdings"/>
              <a:buChar char=""/>
              <a:tabLst>
                <a:tab pos="270909" algn="l"/>
                <a:tab pos="271434" algn="l"/>
              </a:tabLst>
            </a:pPr>
            <a:r>
              <a:rPr lang="ru-RU" sz="1406" spc="-12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cs typeface="Microsoft Sans Serif"/>
              </a:rPr>
              <a:t>Проведение технических аудитов (технологического или энергетического или экологического или других видов аудита производства)</a:t>
            </a:r>
          </a:p>
          <a:p>
            <a:pPr marL="270909" indent="-260934">
              <a:spcBef>
                <a:spcPts val="657"/>
              </a:spcBef>
              <a:buFont typeface="Wingdings"/>
              <a:buChar char=""/>
              <a:tabLst>
                <a:tab pos="270909" algn="l"/>
                <a:tab pos="271434" algn="l"/>
              </a:tabLst>
            </a:pPr>
            <a:r>
              <a:rPr lang="ru-RU" sz="1406" spc="-12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cs typeface="Microsoft Sans Serif"/>
              </a:rPr>
              <a:t>Проведение научно-исследовательских и опытно-конструкторских работ</a:t>
            </a:r>
          </a:p>
          <a:p>
            <a:pPr marL="270909" indent="-260934">
              <a:spcBef>
                <a:spcPts val="657"/>
              </a:spcBef>
              <a:buFont typeface="Wingdings"/>
              <a:buChar char=""/>
              <a:tabLst>
                <a:tab pos="270909" algn="l"/>
                <a:tab pos="271434" algn="l"/>
              </a:tabLst>
            </a:pPr>
            <a:r>
              <a:rPr lang="ru-RU" sz="1406" spc="-12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Sans Serif"/>
                <a:cs typeface="Microsoft Sans Serif"/>
              </a:rPr>
              <a:t>Проведение всех типов аудита на предприятиях МСП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37A85CED-BA7F-4DF8-AABA-626358C68F76}"/>
              </a:ext>
            </a:extLst>
          </p:cNvPr>
          <p:cNvCxnSpPr>
            <a:cxnSpLocks/>
          </p:cNvCxnSpPr>
          <p:nvPr/>
        </p:nvCxnSpPr>
        <p:spPr>
          <a:xfrm>
            <a:off x="1938643" y="1566190"/>
            <a:ext cx="0" cy="386981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4" name="object 16">
            <a:extLst>
              <a:ext uri="{FF2B5EF4-FFF2-40B4-BE49-F238E27FC236}">
                <a16:creationId xmlns:a16="http://schemas.microsoft.com/office/drawing/2014/main" id="{F4BF0C9D-4B85-429D-9664-5CEFC017614E}"/>
              </a:ext>
            </a:extLst>
          </p:cNvPr>
          <p:cNvGrpSpPr/>
          <p:nvPr/>
        </p:nvGrpSpPr>
        <p:grpSpPr>
          <a:xfrm>
            <a:off x="6861809" y="2263253"/>
            <a:ext cx="3155810" cy="3295652"/>
            <a:chOff x="8311658" y="711421"/>
            <a:chExt cx="5086350" cy="5785645"/>
          </a:xfrm>
        </p:grpSpPr>
        <p:pic>
          <p:nvPicPr>
            <p:cNvPr id="25" name="object 17">
              <a:extLst>
                <a:ext uri="{FF2B5EF4-FFF2-40B4-BE49-F238E27FC236}">
                  <a16:creationId xmlns:a16="http://schemas.microsoft.com/office/drawing/2014/main" id="{16C9AE7F-7800-485B-A6F6-FC54306BD12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11658" y="711421"/>
              <a:ext cx="5086350" cy="5354574"/>
            </a:xfrm>
            <a:prstGeom prst="rect">
              <a:avLst/>
            </a:prstGeom>
          </p:spPr>
        </p:pic>
        <p:sp>
          <p:nvSpPr>
            <p:cNvPr id="26" name="object 18">
              <a:extLst>
                <a:ext uri="{FF2B5EF4-FFF2-40B4-BE49-F238E27FC236}">
                  <a16:creationId xmlns:a16="http://schemas.microsoft.com/office/drawing/2014/main" id="{B2E8FF7A-1A2F-46E1-930F-302B212DE5FF}"/>
                </a:ext>
              </a:extLst>
            </p:cNvPr>
            <p:cNvSpPr/>
            <p:nvPr/>
          </p:nvSpPr>
          <p:spPr>
            <a:xfrm>
              <a:off x="9054083" y="5126736"/>
              <a:ext cx="1369060" cy="1370330"/>
            </a:xfrm>
            <a:custGeom>
              <a:avLst/>
              <a:gdLst/>
              <a:ahLst/>
              <a:cxnLst/>
              <a:rect l="l" t="t" r="r" b="b"/>
              <a:pathLst>
                <a:path w="1369059" h="1370329">
                  <a:moveTo>
                    <a:pt x="684276" y="0"/>
                  </a:moveTo>
                  <a:lnTo>
                    <a:pt x="635403" y="1720"/>
                  </a:lnTo>
                  <a:lnTo>
                    <a:pt x="587458" y="6802"/>
                  </a:lnTo>
                  <a:lnTo>
                    <a:pt x="540558" y="15132"/>
                  </a:lnTo>
                  <a:lnTo>
                    <a:pt x="494817" y="26593"/>
                  </a:lnTo>
                  <a:lnTo>
                    <a:pt x="450351" y="41068"/>
                  </a:lnTo>
                  <a:lnTo>
                    <a:pt x="407277" y="58443"/>
                  </a:lnTo>
                  <a:lnTo>
                    <a:pt x="365709" y="78600"/>
                  </a:lnTo>
                  <a:lnTo>
                    <a:pt x="325764" y="101425"/>
                  </a:lnTo>
                  <a:lnTo>
                    <a:pt x="287558" y="126802"/>
                  </a:lnTo>
                  <a:lnTo>
                    <a:pt x="251205" y="154613"/>
                  </a:lnTo>
                  <a:lnTo>
                    <a:pt x="216822" y="184745"/>
                  </a:lnTo>
                  <a:lnTo>
                    <a:pt x="184525" y="217079"/>
                  </a:lnTo>
                  <a:lnTo>
                    <a:pt x="154429" y="251501"/>
                  </a:lnTo>
                  <a:lnTo>
                    <a:pt x="126650" y="287895"/>
                  </a:lnTo>
                  <a:lnTo>
                    <a:pt x="101303" y="326145"/>
                  </a:lnTo>
                  <a:lnTo>
                    <a:pt x="78505" y="366134"/>
                  </a:lnTo>
                  <a:lnTo>
                    <a:pt x="58372" y="407748"/>
                  </a:lnTo>
                  <a:lnTo>
                    <a:pt x="41018" y="450869"/>
                  </a:lnTo>
                  <a:lnTo>
                    <a:pt x="26560" y="495382"/>
                  </a:lnTo>
                  <a:lnTo>
                    <a:pt x="15113" y="541172"/>
                  </a:lnTo>
                  <a:lnTo>
                    <a:pt x="6794" y="588121"/>
                  </a:lnTo>
                  <a:lnTo>
                    <a:pt x="1717" y="636115"/>
                  </a:lnTo>
                  <a:lnTo>
                    <a:pt x="0" y="685037"/>
                  </a:lnTo>
                  <a:lnTo>
                    <a:pt x="1717" y="733960"/>
                  </a:lnTo>
                  <a:lnTo>
                    <a:pt x="6794" y="781954"/>
                  </a:lnTo>
                  <a:lnTo>
                    <a:pt x="15113" y="828903"/>
                  </a:lnTo>
                  <a:lnTo>
                    <a:pt x="26560" y="874693"/>
                  </a:lnTo>
                  <a:lnTo>
                    <a:pt x="41018" y="919206"/>
                  </a:lnTo>
                  <a:lnTo>
                    <a:pt x="58372" y="962327"/>
                  </a:lnTo>
                  <a:lnTo>
                    <a:pt x="78505" y="1003941"/>
                  </a:lnTo>
                  <a:lnTo>
                    <a:pt x="101303" y="1043930"/>
                  </a:lnTo>
                  <a:lnTo>
                    <a:pt x="126650" y="1082180"/>
                  </a:lnTo>
                  <a:lnTo>
                    <a:pt x="154429" y="1118574"/>
                  </a:lnTo>
                  <a:lnTo>
                    <a:pt x="184525" y="1152996"/>
                  </a:lnTo>
                  <a:lnTo>
                    <a:pt x="216822" y="1185330"/>
                  </a:lnTo>
                  <a:lnTo>
                    <a:pt x="251205" y="1215462"/>
                  </a:lnTo>
                  <a:lnTo>
                    <a:pt x="287558" y="1243273"/>
                  </a:lnTo>
                  <a:lnTo>
                    <a:pt x="325764" y="1268650"/>
                  </a:lnTo>
                  <a:lnTo>
                    <a:pt x="365709" y="1291475"/>
                  </a:lnTo>
                  <a:lnTo>
                    <a:pt x="407277" y="1311632"/>
                  </a:lnTo>
                  <a:lnTo>
                    <a:pt x="450351" y="1329007"/>
                  </a:lnTo>
                  <a:lnTo>
                    <a:pt x="494817" y="1343482"/>
                  </a:lnTo>
                  <a:lnTo>
                    <a:pt x="540558" y="1354943"/>
                  </a:lnTo>
                  <a:lnTo>
                    <a:pt x="587458" y="1363273"/>
                  </a:lnTo>
                  <a:lnTo>
                    <a:pt x="635403" y="1368355"/>
                  </a:lnTo>
                  <a:lnTo>
                    <a:pt x="684276" y="1370075"/>
                  </a:lnTo>
                  <a:lnTo>
                    <a:pt x="733148" y="1368355"/>
                  </a:lnTo>
                  <a:lnTo>
                    <a:pt x="781093" y="1363273"/>
                  </a:lnTo>
                  <a:lnTo>
                    <a:pt x="827993" y="1354943"/>
                  </a:lnTo>
                  <a:lnTo>
                    <a:pt x="873734" y="1343482"/>
                  </a:lnTo>
                  <a:lnTo>
                    <a:pt x="918200" y="1329007"/>
                  </a:lnTo>
                  <a:lnTo>
                    <a:pt x="961274" y="1311632"/>
                  </a:lnTo>
                  <a:lnTo>
                    <a:pt x="1002842" y="1291475"/>
                  </a:lnTo>
                  <a:lnTo>
                    <a:pt x="1042787" y="1268650"/>
                  </a:lnTo>
                  <a:lnTo>
                    <a:pt x="1080993" y="1243273"/>
                  </a:lnTo>
                  <a:lnTo>
                    <a:pt x="1117346" y="1215462"/>
                  </a:lnTo>
                  <a:lnTo>
                    <a:pt x="1151729" y="1185330"/>
                  </a:lnTo>
                  <a:lnTo>
                    <a:pt x="1184026" y="1152996"/>
                  </a:lnTo>
                  <a:lnTo>
                    <a:pt x="1214122" y="1118574"/>
                  </a:lnTo>
                  <a:lnTo>
                    <a:pt x="1241901" y="1082180"/>
                  </a:lnTo>
                  <a:lnTo>
                    <a:pt x="1267248" y="1043930"/>
                  </a:lnTo>
                  <a:lnTo>
                    <a:pt x="1290046" y="1003941"/>
                  </a:lnTo>
                  <a:lnTo>
                    <a:pt x="1310179" y="962327"/>
                  </a:lnTo>
                  <a:lnTo>
                    <a:pt x="1327533" y="919206"/>
                  </a:lnTo>
                  <a:lnTo>
                    <a:pt x="1341991" y="874693"/>
                  </a:lnTo>
                  <a:lnTo>
                    <a:pt x="1353438" y="828903"/>
                  </a:lnTo>
                  <a:lnTo>
                    <a:pt x="1361757" y="781954"/>
                  </a:lnTo>
                  <a:lnTo>
                    <a:pt x="1366834" y="733960"/>
                  </a:lnTo>
                  <a:lnTo>
                    <a:pt x="1368552" y="685037"/>
                  </a:lnTo>
                  <a:lnTo>
                    <a:pt x="1366834" y="636115"/>
                  </a:lnTo>
                  <a:lnTo>
                    <a:pt x="1361757" y="588121"/>
                  </a:lnTo>
                  <a:lnTo>
                    <a:pt x="1353438" y="541172"/>
                  </a:lnTo>
                  <a:lnTo>
                    <a:pt x="1341991" y="495382"/>
                  </a:lnTo>
                  <a:lnTo>
                    <a:pt x="1327533" y="450869"/>
                  </a:lnTo>
                  <a:lnTo>
                    <a:pt x="1310179" y="407748"/>
                  </a:lnTo>
                  <a:lnTo>
                    <a:pt x="1290046" y="366134"/>
                  </a:lnTo>
                  <a:lnTo>
                    <a:pt x="1267248" y="326145"/>
                  </a:lnTo>
                  <a:lnTo>
                    <a:pt x="1241901" y="287895"/>
                  </a:lnTo>
                  <a:lnTo>
                    <a:pt x="1214122" y="251501"/>
                  </a:lnTo>
                  <a:lnTo>
                    <a:pt x="1184026" y="217079"/>
                  </a:lnTo>
                  <a:lnTo>
                    <a:pt x="1151729" y="184745"/>
                  </a:lnTo>
                  <a:lnTo>
                    <a:pt x="1117346" y="154613"/>
                  </a:lnTo>
                  <a:lnTo>
                    <a:pt x="1080993" y="126802"/>
                  </a:lnTo>
                  <a:lnTo>
                    <a:pt x="1042787" y="101425"/>
                  </a:lnTo>
                  <a:lnTo>
                    <a:pt x="1002842" y="78600"/>
                  </a:lnTo>
                  <a:lnTo>
                    <a:pt x="961274" y="58443"/>
                  </a:lnTo>
                  <a:lnTo>
                    <a:pt x="918200" y="41068"/>
                  </a:lnTo>
                  <a:lnTo>
                    <a:pt x="873734" y="26593"/>
                  </a:lnTo>
                  <a:lnTo>
                    <a:pt x="827993" y="15132"/>
                  </a:lnTo>
                  <a:lnTo>
                    <a:pt x="781093" y="6802"/>
                  </a:lnTo>
                  <a:lnTo>
                    <a:pt x="733148" y="1720"/>
                  </a:lnTo>
                  <a:lnTo>
                    <a:pt x="684276" y="0"/>
                  </a:lnTo>
                  <a:close/>
                </a:path>
              </a:pathLst>
            </a:custGeom>
            <a:solidFill>
              <a:srgbClr val="EC5238"/>
            </a:solidFill>
          </p:spPr>
          <p:txBody>
            <a:bodyPr wrap="square" lIns="0" tIns="0" rIns="0" bIns="0" rtlCol="0"/>
            <a:lstStyle/>
            <a:p>
              <a:endParaRPr sz="1488"/>
            </a:p>
          </p:txBody>
        </p:sp>
        <p:sp>
          <p:nvSpPr>
            <p:cNvPr id="27" name="object 19">
              <a:extLst>
                <a:ext uri="{FF2B5EF4-FFF2-40B4-BE49-F238E27FC236}">
                  <a16:creationId xmlns:a16="http://schemas.microsoft.com/office/drawing/2014/main" id="{2865D80F-2EFC-4FC8-90C9-B292BA13DB7D}"/>
                </a:ext>
              </a:extLst>
            </p:cNvPr>
            <p:cNvSpPr/>
            <p:nvPr/>
          </p:nvSpPr>
          <p:spPr>
            <a:xfrm>
              <a:off x="9396717" y="5462109"/>
              <a:ext cx="683895" cy="603885"/>
            </a:xfrm>
            <a:custGeom>
              <a:avLst/>
              <a:gdLst/>
              <a:ahLst/>
              <a:cxnLst/>
              <a:rect l="l" t="t" r="r" b="b"/>
              <a:pathLst>
                <a:path w="683895" h="603885">
                  <a:moveTo>
                    <a:pt x="683396" y="494019"/>
                  </a:moveTo>
                  <a:lnTo>
                    <a:pt x="0" y="494019"/>
                  </a:lnTo>
                  <a:lnTo>
                    <a:pt x="0" y="603800"/>
                  </a:lnTo>
                  <a:lnTo>
                    <a:pt x="683396" y="603800"/>
                  </a:lnTo>
                  <a:lnTo>
                    <a:pt x="683396" y="494019"/>
                  </a:lnTo>
                  <a:close/>
                </a:path>
                <a:path w="683895" h="603885">
                  <a:moveTo>
                    <a:pt x="341707" y="0"/>
                  </a:moveTo>
                  <a:lnTo>
                    <a:pt x="0" y="170784"/>
                  </a:lnTo>
                  <a:lnTo>
                    <a:pt x="0" y="304950"/>
                  </a:lnTo>
                  <a:lnTo>
                    <a:pt x="22404" y="309238"/>
                  </a:lnTo>
                  <a:lnTo>
                    <a:pt x="41948" y="320959"/>
                  </a:lnTo>
                  <a:lnTo>
                    <a:pt x="55773" y="338400"/>
                  </a:lnTo>
                  <a:lnTo>
                    <a:pt x="61017" y="359847"/>
                  </a:lnTo>
                  <a:lnTo>
                    <a:pt x="61017" y="494019"/>
                  </a:lnTo>
                  <a:lnTo>
                    <a:pt x="622377" y="494019"/>
                  </a:lnTo>
                  <a:lnTo>
                    <a:pt x="622377" y="475722"/>
                  </a:lnTo>
                  <a:lnTo>
                    <a:pt x="207458" y="475722"/>
                  </a:lnTo>
                  <a:lnTo>
                    <a:pt x="115931" y="378146"/>
                  </a:lnTo>
                  <a:lnTo>
                    <a:pt x="207458" y="286651"/>
                  </a:lnTo>
                  <a:lnTo>
                    <a:pt x="683396" y="286651"/>
                  </a:lnTo>
                  <a:lnTo>
                    <a:pt x="683396" y="170784"/>
                  </a:lnTo>
                  <a:lnTo>
                    <a:pt x="341707" y="0"/>
                  </a:lnTo>
                  <a:close/>
                </a:path>
                <a:path w="683895" h="603885">
                  <a:moveTo>
                    <a:pt x="475936" y="286651"/>
                  </a:moveTo>
                  <a:lnTo>
                    <a:pt x="207458" y="286651"/>
                  </a:lnTo>
                  <a:lnTo>
                    <a:pt x="305092" y="378146"/>
                  </a:lnTo>
                  <a:lnTo>
                    <a:pt x="207458" y="475722"/>
                  </a:lnTo>
                  <a:lnTo>
                    <a:pt x="475936" y="475722"/>
                  </a:lnTo>
                  <a:lnTo>
                    <a:pt x="378302" y="378146"/>
                  </a:lnTo>
                  <a:lnTo>
                    <a:pt x="475936" y="286651"/>
                  </a:lnTo>
                  <a:close/>
                </a:path>
                <a:path w="683895" h="603885">
                  <a:moveTo>
                    <a:pt x="683396" y="286651"/>
                  </a:moveTo>
                  <a:lnTo>
                    <a:pt x="475936" y="286651"/>
                  </a:lnTo>
                  <a:lnTo>
                    <a:pt x="567475" y="378146"/>
                  </a:lnTo>
                  <a:lnTo>
                    <a:pt x="475936" y="475722"/>
                  </a:lnTo>
                  <a:lnTo>
                    <a:pt x="622377" y="475722"/>
                  </a:lnTo>
                  <a:lnTo>
                    <a:pt x="622377" y="359847"/>
                  </a:lnTo>
                  <a:lnTo>
                    <a:pt x="627622" y="338400"/>
                  </a:lnTo>
                  <a:lnTo>
                    <a:pt x="641449" y="320959"/>
                  </a:lnTo>
                  <a:lnTo>
                    <a:pt x="660995" y="309238"/>
                  </a:lnTo>
                  <a:lnTo>
                    <a:pt x="683396" y="304950"/>
                  </a:lnTo>
                  <a:lnTo>
                    <a:pt x="683396" y="2866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488"/>
            </a:p>
          </p:txBody>
        </p:sp>
      </p:grpSp>
      <p:sp>
        <p:nvSpPr>
          <p:cNvPr id="14" name="Объект 3">
            <a:extLst>
              <a:ext uri="{FF2B5EF4-FFF2-40B4-BE49-F238E27FC236}">
                <a16:creationId xmlns:a16="http://schemas.microsoft.com/office/drawing/2014/main" id="{D67960A7-9E15-43F1-9DBC-6424C74C5379}"/>
              </a:ext>
            </a:extLst>
          </p:cNvPr>
          <p:cNvSpPr txBox="1">
            <a:spLocks/>
          </p:cNvSpPr>
          <p:nvPr/>
        </p:nvSpPr>
        <p:spPr>
          <a:xfrm>
            <a:off x="166506" y="789648"/>
            <a:ext cx="6998498" cy="629402"/>
          </a:xfrm>
          <a:prstGeom prst="rect">
            <a:avLst/>
          </a:prstGeom>
        </p:spPr>
        <p:txBody>
          <a:bodyPr vert="horz" anchor="t">
            <a:normAutofit fontScale="40000" lnSpcReduction="20000"/>
          </a:bodyPr>
          <a:lstStyle>
            <a:lvl1pPr marL="45720" indent="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21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723" algn="ctr"/>
            <a:endParaRPr lang="ru-RU" sz="330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723" algn="ctr"/>
            <a:r>
              <a:rPr lang="ru-RU" sz="3307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производственных субъектов малого и среднего предпринимательства Алтайского края в вопросах инновационного развития и модернизации</a:t>
            </a:r>
            <a:endParaRPr lang="ru-RU" sz="173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D082E38-9789-0F90-4032-B50215EFF6E2}"/>
              </a:ext>
            </a:extLst>
          </p:cNvPr>
          <p:cNvSpPr/>
          <p:nvPr/>
        </p:nvSpPr>
        <p:spPr>
          <a:xfrm>
            <a:off x="-13945" y="4687643"/>
            <a:ext cx="1990713" cy="563451"/>
          </a:xfrm>
          <a:prstGeom prst="rect">
            <a:avLst/>
          </a:prstGeom>
        </p:spPr>
        <p:txBody>
          <a:bodyPr wrap="square" lIns="100800" tIns="50401" rIns="100800" bIns="50401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  <a:cs typeface="Arial" pitchFamily="34" charset="0"/>
              </a:rPr>
              <a:t>        https://rci22.ru</a:t>
            </a:r>
          </a:p>
          <a:p>
            <a:r>
              <a:rPr lang="en-US" sz="1500" dirty="0">
                <a:solidFill>
                  <a:prstClr val="black"/>
                </a:solidFill>
                <a:cs typeface="Arial" pitchFamily="34" charset="0"/>
              </a:rPr>
              <a:t>       </a:t>
            </a:r>
            <a:r>
              <a:rPr lang="ru-RU" sz="15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500" dirty="0">
                <a:solidFill>
                  <a:prstClr val="black"/>
                </a:solidFill>
                <a:cs typeface="Arial" pitchFamily="34" charset="0"/>
              </a:rPr>
              <a:t>(3852) 20-66-29</a:t>
            </a:r>
            <a:endParaRPr lang="ru-RU" sz="15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0" name="Picture 4" descr="C:\Users\1\Desktop\language-128.png">
            <a:extLst>
              <a:ext uri="{FF2B5EF4-FFF2-40B4-BE49-F238E27FC236}">
                <a16:creationId xmlns:a16="http://schemas.microsoft.com/office/drawing/2014/main" id="{3918FAB9-8BF5-40EC-7DA2-8F770AB9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83" y="4759614"/>
            <a:ext cx="176286" cy="16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1\Desktop\phone-outline-128.png">
            <a:extLst>
              <a:ext uri="{FF2B5EF4-FFF2-40B4-BE49-F238E27FC236}">
                <a16:creationId xmlns:a16="http://schemas.microsoft.com/office/drawing/2014/main" id="{D0FABD84-0C57-6C05-D13A-58FAD7148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23" y="5000776"/>
            <a:ext cx="216725" cy="20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933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269" t="8399" r="6288" b="6201"/>
          <a:stretch/>
        </p:blipFill>
        <p:spPr>
          <a:xfrm>
            <a:off x="215776" y="170979"/>
            <a:ext cx="9782024" cy="549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09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7607" t="8001" r="18702" b="20486"/>
          <a:stretch/>
        </p:blipFill>
        <p:spPr>
          <a:xfrm>
            <a:off x="1007864" y="170979"/>
            <a:ext cx="832292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25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2308A7-87EF-40A9-CE13-95CC36F06D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856" t="29681" r="20713" b="13173"/>
          <a:stretch/>
        </p:blipFill>
        <p:spPr>
          <a:xfrm>
            <a:off x="374704" y="443345"/>
            <a:ext cx="4521592" cy="24584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445" t="11501" r="6294" b="4501"/>
          <a:stretch/>
        </p:blipFill>
        <p:spPr>
          <a:xfrm>
            <a:off x="5040312" y="457206"/>
            <a:ext cx="4489806" cy="24446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688" t="8700" r="7081" b="5901"/>
          <a:stretch/>
        </p:blipFill>
        <p:spPr>
          <a:xfrm>
            <a:off x="5040312" y="3037045"/>
            <a:ext cx="4489805" cy="2501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900" t="8000" r="6688" b="5901"/>
          <a:stretch/>
        </p:blipFill>
        <p:spPr>
          <a:xfrm>
            <a:off x="374704" y="3033008"/>
            <a:ext cx="4521592" cy="250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65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4">
            <a:extLst>
              <a:ext uri="{FF2B5EF4-FFF2-40B4-BE49-F238E27FC236}">
                <a16:creationId xmlns:a16="http://schemas.microsoft.com/office/drawing/2014/main" id="{4BD49935-F183-4B34-BD33-452080F96770}"/>
              </a:ext>
            </a:extLst>
          </p:cNvPr>
          <p:cNvSpPr/>
          <p:nvPr/>
        </p:nvSpPr>
        <p:spPr>
          <a:xfrm rot="9446566">
            <a:off x="857304" y="-300797"/>
            <a:ext cx="2632324" cy="5877167"/>
          </a:xfrm>
          <a:custGeom>
            <a:avLst/>
            <a:gdLst/>
            <a:ahLst/>
            <a:cxnLst/>
            <a:rect l="l" t="t" r="r" b="b"/>
            <a:pathLst>
              <a:path w="471169" h="1132205">
                <a:moveTo>
                  <a:pt x="0" y="566005"/>
                </a:moveTo>
                <a:lnTo>
                  <a:pt x="1912" y="518761"/>
                </a:lnTo>
                <a:lnTo>
                  <a:pt x="7551" y="472568"/>
                </a:lnTo>
                <a:lnTo>
                  <a:pt x="16767" y="427575"/>
                </a:lnTo>
                <a:lnTo>
                  <a:pt x="29413" y="383929"/>
                </a:lnTo>
                <a:lnTo>
                  <a:pt x="45338" y="341780"/>
                </a:lnTo>
                <a:lnTo>
                  <a:pt x="64396" y="301276"/>
                </a:lnTo>
                <a:lnTo>
                  <a:pt x="86437" y="262564"/>
                </a:lnTo>
                <a:lnTo>
                  <a:pt x="111312" y="225793"/>
                </a:lnTo>
                <a:lnTo>
                  <a:pt x="138874" y="191112"/>
                </a:lnTo>
                <a:lnTo>
                  <a:pt x="168973" y="158668"/>
                </a:lnTo>
                <a:lnTo>
                  <a:pt x="201461" y="128610"/>
                </a:lnTo>
                <a:lnTo>
                  <a:pt x="236189" y="101087"/>
                </a:lnTo>
                <a:lnTo>
                  <a:pt x="273009" y="76247"/>
                </a:lnTo>
                <a:lnTo>
                  <a:pt x="311772" y="54237"/>
                </a:lnTo>
                <a:lnTo>
                  <a:pt x="352329" y="35206"/>
                </a:lnTo>
                <a:lnTo>
                  <a:pt x="394533" y="19303"/>
                </a:lnTo>
                <a:lnTo>
                  <a:pt x="438233" y="6676"/>
                </a:lnTo>
                <a:lnTo>
                  <a:pt x="470916" y="0"/>
                </a:lnTo>
              </a:path>
              <a:path w="471169" h="1132205">
                <a:moveTo>
                  <a:pt x="470916" y="1132010"/>
                </a:moveTo>
                <a:lnTo>
                  <a:pt x="394533" y="1112706"/>
                </a:lnTo>
                <a:lnTo>
                  <a:pt x="352329" y="1096803"/>
                </a:lnTo>
                <a:lnTo>
                  <a:pt x="311772" y="1077773"/>
                </a:lnTo>
                <a:lnTo>
                  <a:pt x="273009" y="1055763"/>
                </a:lnTo>
                <a:lnTo>
                  <a:pt x="236189" y="1030922"/>
                </a:lnTo>
                <a:lnTo>
                  <a:pt x="201461" y="1003399"/>
                </a:lnTo>
                <a:lnTo>
                  <a:pt x="168973" y="973341"/>
                </a:lnTo>
                <a:lnTo>
                  <a:pt x="138874" y="940898"/>
                </a:lnTo>
                <a:lnTo>
                  <a:pt x="111312" y="906216"/>
                </a:lnTo>
                <a:lnTo>
                  <a:pt x="86437" y="869446"/>
                </a:lnTo>
                <a:lnTo>
                  <a:pt x="64396" y="830734"/>
                </a:lnTo>
                <a:lnTo>
                  <a:pt x="45338" y="790229"/>
                </a:lnTo>
                <a:lnTo>
                  <a:pt x="29413" y="748080"/>
                </a:lnTo>
                <a:lnTo>
                  <a:pt x="16767" y="704435"/>
                </a:lnTo>
                <a:lnTo>
                  <a:pt x="7551" y="659442"/>
                </a:lnTo>
                <a:lnTo>
                  <a:pt x="1912" y="613249"/>
                </a:lnTo>
                <a:lnTo>
                  <a:pt x="0" y="566005"/>
                </a:lnTo>
              </a:path>
            </a:pathLst>
          </a:custGeom>
          <a:ln w="301625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lIns="0" tIns="0" rIns="0" bIns="0" rtlCol="0"/>
          <a:lstStyle/>
          <a:p>
            <a:pPr defTabSz="685564"/>
            <a:endParaRPr sz="1349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18">
            <a:extLst>
              <a:ext uri="{FF2B5EF4-FFF2-40B4-BE49-F238E27FC236}">
                <a16:creationId xmlns:a16="http://schemas.microsoft.com/office/drawing/2014/main" id="{B0FA206B-3C5B-497F-94CF-EFF7817903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21391" y="2709267"/>
            <a:ext cx="252016" cy="2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5605" tIns="37802" rIns="75605" bIns="37802" numCol="1" anchor="t" anchorCtr="0" compatLnSpc="1">
            <a:prstTxWarp prst="textNoShape">
              <a:avLst/>
            </a:prstTxWarp>
          </a:bodyPr>
          <a:lstStyle/>
          <a:p>
            <a:endParaRPr lang="ru-RU" sz="1488"/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B6534163-AE12-49DF-9539-94B45730FC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47399" y="2835275"/>
            <a:ext cx="252016" cy="2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5605" tIns="37802" rIns="75605" bIns="37802" numCol="1" anchor="t" anchorCtr="0" compatLnSpc="1">
            <a:prstTxWarp prst="textNoShape">
              <a:avLst/>
            </a:prstTxWarp>
          </a:bodyPr>
          <a:lstStyle/>
          <a:p>
            <a:endParaRPr lang="ru-RU" sz="1488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4545D7C0-3CEF-4277-9C41-63FE53DAC9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73407" y="2961283"/>
            <a:ext cx="252016" cy="2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5605" tIns="37802" rIns="75605" bIns="37802" numCol="1" anchor="t" anchorCtr="0" compatLnSpc="1">
            <a:prstTxWarp prst="textNoShape">
              <a:avLst/>
            </a:prstTxWarp>
          </a:bodyPr>
          <a:lstStyle/>
          <a:p>
            <a:endParaRPr lang="ru-RU" sz="1488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262856-54EA-4CC8-A6AA-9DC88370DA49}"/>
              </a:ext>
            </a:extLst>
          </p:cNvPr>
          <p:cNvSpPr txBox="1"/>
          <p:nvPr/>
        </p:nvSpPr>
        <p:spPr>
          <a:xfrm>
            <a:off x="4237760" y="2132812"/>
            <a:ext cx="4878501" cy="346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54" dirty="0">
                <a:latin typeface="Circe Bold" panose="020B0602020203020203" pitchFamily="34" charset="-52"/>
                <a:cs typeface="Arial" panose="020B0604020202020204" pitchFamily="34" charset="0"/>
              </a:rPr>
              <a:t>СУБСИДИИ НА ПОКУПКУ ОБОРУДОВАНИЯ</a:t>
            </a:r>
            <a:r>
              <a:rPr lang="en-US" sz="1654" dirty="0">
                <a:latin typeface="Circe Bold" panose="020B0602020203020203" pitchFamily="34" charset="-52"/>
                <a:cs typeface="Arial" panose="020B0604020202020204" pitchFamily="34" charset="0"/>
              </a:rPr>
              <a:t>                     </a:t>
            </a:r>
            <a:endParaRPr lang="ru-RU" sz="1654" dirty="0">
              <a:latin typeface="Circe Bold" panose="020B0602020203020203" pitchFamily="34" charset="-52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08C521-3E9E-4507-92B2-C0C9FF3C5D37}"/>
              </a:ext>
            </a:extLst>
          </p:cNvPr>
          <p:cNvSpPr txBox="1"/>
          <p:nvPr/>
        </p:nvSpPr>
        <p:spPr>
          <a:xfrm>
            <a:off x="4275569" y="2383498"/>
            <a:ext cx="5277187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488" dirty="0">
                <a:solidFill>
                  <a:srgbClr val="C292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</a:t>
            </a:r>
            <a:r>
              <a:rPr lang="ru-RU" sz="1488" dirty="0">
                <a:solidFill>
                  <a:srgbClr val="ED5539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5 млн</a:t>
            </a:r>
            <a:r>
              <a:rPr lang="ru-RU" sz="1488" dirty="0">
                <a:solidFill>
                  <a:srgbClr val="C292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. рублей до </a:t>
            </a:r>
            <a:r>
              <a:rPr lang="ru-RU" sz="1488" dirty="0">
                <a:solidFill>
                  <a:srgbClr val="ED5539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50%</a:t>
            </a:r>
            <a:r>
              <a:rPr lang="ru-RU" sz="1488" dirty="0">
                <a:solidFill>
                  <a:srgbClr val="C292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понесенных затрат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951116-1A28-4562-9203-2C6A89C6ADDD}"/>
              </a:ext>
            </a:extLst>
          </p:cNvPr>
          <p:cNvSpPr txBox="1"/>
          <p:nvPr/>
        </p:nvSpPr>
        <p:spPr>
          <a:xfrm>
            <a:off x="4006475" y="1373735"/>
            <a:ext cx="5651359" cy="346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54" dirty="0">
                <a:latin typeface="Circe Bold" panose="020B0602020203020203" pitchFamily="34" charset="-52"/>
                <a:cs typeface="Arial" panose="020B0604020202020204" pitchFamily="34" charset="0"/>
              </a:rPr>
              <a:t>ГРАНТЫ В ПРИОРИТЕТНЫХ СФЕРАХ ЭКОНОМИКИ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836424-E261-41D5-B161-93DDAA365863}"/>
              </a:ext>
            </a:extLst>
          </p:cNvPr>
          <p:cNvSpPr txBox="1"/>
          <p:nvPr/>
        </p:nvSpPr>
        <p:spPr>
          <a:xfrm>
            <a:off x="3951998" y="1659888"/>
            <a:ext cx="446888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488" dirty="0">
                <a:solidFill>
                  <a:srgbClr val="C292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</a:t>
            </a:r>
            <a:r>
              <a:rPr lang="ru-RU" sz="1488" dirty="0">
                <a:solidFill>
                  <a:srgbClr val="ED5539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2 млн. </a:t>
            </a:r>
            <a:r>
              <a:rPr lang="ru-RU" sz="1488" dirty="0">
                <a:solidFill>
                  <a:srgbClr val="C292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рублей до </a:t>
            </a:r>
            <a:r>
              <a:rPr lang="ru-RU" sz="1488" dirty="0">
                <a:solidFill>
                  <a:srgbClr val="ED5539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70%</a:t>
            </a:r>
            <a:r>
              <a:rPr lang="ru-RU" sz="1488" dirty="0">
                <a:solidFill>
                  <a:srgbClr val="C292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 от стоимости проекта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19A1AF2-5C97-40F8-8F14-7CE13C10B9FF}"/>
              </a:ext>
            </a:extLst>
          </p:cNvPr>
          <p:cNvSpPr txBox="1"/>
          <p:nvPr/>
        </p:nvSpPr>
        <p:spPr>
          <a:xfrm>
            <a:off x="4247611" y="3868325"/>
            <a:ext cx="2791248" cy="346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54" dirty="0">
                <a:latin typeface="Circe Bold" panose="020B0602020203020203" pitchFamily="34" charset="-52"/>
                <a:cs typeface="Arial" panose="020B0604020202020204" pitchFamily="34" charset="0"/>
              </a:rPr>
              <a:t>ЗАЙМЫ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5A09491-5E71-43E2-88DE-F947C70ECAF9}"/>
              </a:ext>
            </a:extLst>
          </p:cNvPr>
          <p:cNvSpPr txBox="1"/>
          <p:nvPr/>
        </p:nvSpPr>
        <p:spPr>
          <a:xfrm>
            <a:off x="4150045" y="4157715"/>
            <a:ext cx="446888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488" dirty="0">
                <a:solidFill>
                  <a:srgbClr val="C292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</a:t>
            </a:r>
            <a:r>
              <a:rPr lang="ru-RU" sz="1488" dirty="0">
                <a:solidFill>
                  <a:srgbClr val="E74D39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5 </a:t>
            </a:r>
            <a:r>
              <a:rPr lang="ru-RU" sz="1488" dirty="0">
                <a:solidFill>
                  <a:srgbClr val="C292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млн. рублей от </a:t>
            </a:r>
            <a:r>
              <a:rPr lang="ru-RU" sz="1488" dirty="0">
                <a:solidFill>
                  <a:srgbClr val="ED5539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8,5 % </a:t>
            </a:r>
            <a:r>
              <a:rPr lang="ru-RU" sz="1488" dirty="0">
                <a:solidFill>
                  <a:srgbClr val="C292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годовых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27C9EB-A961-4E09-A444-F12B758A7BFB}"/>
              </a:ext>
            </a:extLst>
          </p:cNvPr>
          <p:cNvSpPr txBox="1"/>
          <p:nvPr/>
        </p:nvSpPr>
        <p:spPr>
          <a:xfrm>
            <a:off x="3982206" y="4654246"/>
            <a:ext cx="4696210" cy="346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654" dirty="0">
                <a:latin typeface="Circe Bold" panose="020B0602020203020203" pitchFamily="34" charset="-52"/>
                <a:cs typeface="Arial" panose="020B0604020202020204" pitchFamily="34" charset="0"/>
              </a:rPr>
              <a:t>ПОРУЧИТЕЛЬСТВО И ГАРАНТИИ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213DE44-9683-4378-9F6B-620A2B7CBEC1}"/>
              </a:ext>
            </a:extLst>
          </p:cNvPr>
          <p:cNvSpPr txBox="1"/>
          <p:nvPr/>
        </p:nvSpPr>
        <p:spPr>
          <a:xfrm>
            <a:off x="3800394" y="4915188"/>
            <a:ext cx="4468889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solidFill>
                  <a:srgbClr val="562212"/>
                </a:solidFill>
                <a:latin typeface="Arial Black" panose="020B0A040201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1488" dirty="0">
                <a:solidFill>
                  <a:srgbClr val="C292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 </a:t>
            </a:r>
            <a:r>
              <a:rPr lang="ru-RU" sz="1488" dirty="0">
                <a:solidFill>
                  <a:srgbClr val="E74D39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70 % </a:t>
            </a:r>
            <a:r>
              <a:rPr lang="ru-RU" sz="1488" dirty="0">
                <a:solidFill>
                  <a:srgbClr val="C2926A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от суммы обязательства 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D254E6C4-5019-43B4-8ABB-F2131FFB350E}"/>
              </a:ext>
            </a:extLst>
          </p:cNvPr>
          <p:cNvSpPr/>
          <p:nvPr/>
        </p:nvSpPr>
        <p:spPr>
          <a:xfrm>
            <a:off x="3551156" y="1357265"/>
            <a:ext cx="474460" cy="474460"/>
          </a:xfrm>
          <a:prstGeom prst="ellipse">
            <a:avLst/>
          </a:prstGeom>
          <a:solidFill>
            <a:srgbClr val="EF532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8842EA7-D03D-4FA2-AE25-E8DA13F9AED7}"/>
              </a:ext>
            </a:extLst>
          </p:cNvPr>
          <p:cNvSpPr txBox="1"/>
          <p:nvPr/>
        </p:nvSpPr>
        <p:spPr>
          <a:xfrm>
            <a:off x="3514028" y="1427334"/>
            <a:ext cx="577526" cy="2959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323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1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10EBADE7-D8F9-4AFF-B7A1-CE78E8290BA0}"/>
              </a:ext>
            </a:extLst>
          </p:cNvPr>
          <p:cNvSpPr/>
          <p:nvPr/>
        </p:nvSpPr>
        <p:spPr>
          <a:xfrm>
            <a:off x="3770245" y="2163326"/>
            <a:ext cx="474460" cy="474460"/>
          </a:xfrm>
          <a:prstGeom prst="ellipse">
            <a:avLst/>
          </a:prstGeom>
          <a:solidFill>
            <a:srgbClr val="EF532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B23618-D197-452B-B2DC-7F46FCCFE18C}"/>
              </a:ext>
            </a:extLst>
          </p:cNvPr>
          <p:cNvSpPr txBox="1"/>
          <p:nvPr/>
        </p:nvSpPr>
        <p:spPr>
          <a:xfrm>
            <a:off x="3769246" y="2254025"/>
            <a:ext cx="474460" cy="2959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323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2</a:t>
            </a:r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id="{08463CEF-1ACC-4DF0-9295-9EF5C4C77F9C}"/>
              </a:ext>
            </a:extLst>
          </p:cNvPr>
          <p:cNvSpPr/>
          <p:nvPr/>
        </p:nvSpPr>
        <p:spPr>
          <a:xfrm>
            <a:off x="3759608" y="3881031"/>
            <a:ext cx="474460" cy="474460"/>
          </a:xfrm>
          <a:prstGeom prst="ellipse">
            <a:avLst/>
          </a:prstGeom>
          <a:solidFill>
            <a:srgbClr val="EF532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911CBD2-7234-430A-A75E-BA5B6D2907CE}"/>
              </a:ext>
            </a:extLst>
          </p:cNvPr>
          <p:cNvSpPr txBox="1"/>
          <p:nvPr/>
        </p:nvSpPr>
        <p:spPr>
          <a:xfrm>
            <a:off x="3744976" y="3976621"/>
            <a:ext cx="474460" cy="2959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323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3</a:t>
            </a:r>
          </a:p>
        </p:txBody>
      </p:sp>
      <p:sp>
        <p:nvSpPr>
          <p:cNvPr id="78" name="Овал 77">
            <a:extLst>
              <a:ext uri="{FF2B5EF4-FFF2-40B4-BE49-F238E27FC236}">
                <a16:creationId xmlns:a16="http://schemas.microsoft.com/office/drawing/2014/main" id="{2CC1782F-BF91-4E40-8FA6-9E4342862128}"/>
              </a:ext>
            </a:extLst>
          </p:cNvPr>
          <p:cNvSpPr/>
          <p:nvPr/>
        </p:nvSpPr>
        <p:spPr>
          <a:xfrm>
            <a:off x="3391261" y="4617260"/>
            <a:ext cx="474460" cy="474460"/>
          </a:xfrm>
          <a:prstGeom prst="ellipse">
            <a:avLst/>
          </a:prstGeom>
          <a:solidFill>
            <a:srgbClr val="EF532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5AA5AEB-FBA4-4181-B341-87B0AE4BE502}"/>
              </a:ext>
            </a:extLst>
          </p:cNvPr>
          <p:cNvSpPr txBox="1"/>
          <p:nvPr/>
        </p:nvSpPr>
        <p:spPr>
          <a:xfrm>
            <a:off x="3391260" y="4729763"/>
            <a:ext cx="474461" cy="2959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323" dirty="0">
                <a:solidFill>
                  <a:schemeClr val="bg1"/>
                </a:solidFill>
                <a:latin typeface="Montserrat SemiBold" panose="00000700000000000000" pitchFamily="2" charset="-52"/>
                <a:cs typeface="Times New Roman" pitchFamily="18" charset="0"/>
              </a:rPr>
              <a:t>4</a:t>
            </a:r>
          </a:p>
        </p:txBody>
      </p:sp>
      <p:sp>
        <p:nvSpPr>
          <p:cNvPr id="23" name="Текст 1">
            <a:extLst>
              <a:ext uri="{FF2B5EF4-FFF2-40B4-BE49-F238E27FC236}">
                <a16:creationId xmlns:a16="http://schemas.microsoft.com/office/drawing/2014/main" id="{EADB603D-5560-4CF4-8F06-309F733BAEA3}"/>
              </a:ext>
            </a:extLst>
          </p:cNvPr>
          <p:cNvSpPr txBox="1">
            <a:spLocks/>
          </p:cNvSpPr>
          <p:nvPr/>
        </p:nvSpPr>
        <p:spPr>
          <a:xfrm>
            <a:off x="240266" y="2437509"/>
            <a:ext cx="3586112" cy="3806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984" b="1" dirty="0" smtClean="0">
                <a:solidFill>
                  <a:srgbClr val="562212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ФИНАНСИРОВАНИЕ</a:t>
            </a:r>
            <a:endParaRPr lang="ru-RU" sz="1984" b="1" dirty="0">
              <a:solidFill>
                <a:srgbClr val="562212"/>
              </a:solidFill>
              <a:latin typeface="Circe" panose="020B0502020203020203" pitchFamily="34" charset="-52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DEF7763-8508-4FFE-96EB-3371BFF264B5}"/>
              </a:ext>
            </a:extLst>
          </p:cNvPr>
          <p:cNvSpPr/>
          <p:nvPr/>
        </p:nvSpPr>
        <p:spPr>
          <a:xfrm>
            <a:off x="753115" y="3577516"/>
            <a:ext cx="2172038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88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субсидии и гранты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4B90581-6A3A-435C-9FA2-A022C7F53419}"/>
              </a:ext>
            </a:extLst>
          </p:cNvPr>
          <p:cNvSpPr/>
          <p:nvPr/>
        </p:nvSpPr>
        <p:spPr>
          <a:xfrm>
            <a:off x="763400" y="2912391"/>
            <a:ext cx="2208330" cy="55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56026">
              <a:defRPr/>
            </a:pPr>
            <a:r>
              <a:rPr lang="ru-RU" sz="1488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поручительство в качестве залога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8A9E54F0-EF72-42AE-963F-902F442C4795}"/>
              </a:ext>
            </a:extLst>
          </p:cNvPr>
          <p:cNvSpPr/>
          <p:nvPr/>
        </p:nvSpPr>
        <p:spPr>
          <a:xfrm>
            <a:off x="614441" y="3039347"/>
            <a:ext cx="78755" cy="78755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7CA423A0-205C-4E3B-AFC3-32E4CEEE620B}"/>
              </a:ext>
            </a:extLst>
          </p:cNvPr>
          <p:cNvSpPr/>
          <p:nvPr/>
        </p:nvSpPr>
        <p:spPr>
          <a:xfrm>
            <a:off x="614721" y="3702746"/>
            <a:ext cx="78755" cy="78755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8063460F-CB6E-468B-AA61-39E67499FADD}"/>
              </a:ext>
            </a:extLst>
          </p:cNvPr>
          <p:cNvSpPr/>
          <p:nvPr/>
        </p:nvSpPr>
        <p:spPr>
          <a:xfrm>
            <a:off x="589999" y="4094706"/>
            <a:ext cx="78755" cy="78755"/>
          </a:xfrm>
          <a:prstGeom prst="ellipse">
            <a:avLst/>
          </a:prstGeom>
          <a:solidFill>
            <a:srgbClr val="ED5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9F7E194-91C1-4EC9-BD32-777CE9E10888}"/>
              </a:ext>
            </a:extLst>
          </p:cNvPr>
          <p:cNvSpPr/>
          <p:nvPr/>
        </p:nvSpPr>
        <p:spPr>
          <a:xfrm>
            <a:off x="753115" y="3987993"/>
            <a:ext cx="2172038" cy="321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88" dirty="0">
                <a:solidFill>
                  <a:prstClr val="black"/>
                </a:solidFill>
                <a:latin typeface="Circe" panose="020B0502020203020203" pitchFamily="34" charset="-52"/>
                <a:ea typeface="+mj-ea"/>
                <a:cs typeface="Times New Roman" panose="02020603050405020304" pitchFamily="18" charset="0"/>
              </a:rPr>
              <a:t>займы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8C772B-29B2-7F36-650E-49DEBD62B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756" y="2664836"/>
            <a:ext cx="2076724" cy="207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D0F1AD9-B651-7003-DA36-08A2D1DFAFAC}"/>
              </a:ext>
            </a:extLst>
          </p:cNvPr>
          <p:cNvSpPr/>
          <p:nvPr/>
        </p:nvSpPr>
        <p:spPr>
          <a:xfrm>
            <a:off x="7128544" y="98971"/>
            <a:ext cx="2644936" cy="95587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6" name="Группа 1509611467">
            <a:extLst>
              <a:ext uri="{FF2B5EF4-FFF2-40B4-BE49-F238E27FC236}">
                <a16:creationId xmlns:a16="http://schemas.microsoft.com/office/drawing/2014/main" id="{14AB9F73-AC7F-C901-46EB-C8C18487089C}"/>
              </a:ext>
            </a:extLst>
          </p:cNvPr>
          <p:cNvGrpSpPr/>
          <p:nvPr/>
        </p:nvGrpSpPr>
        <p:grpSpPr bwMode="auto">
          <a:xfrm>
            <a:off x="8064648" y="240993"/>
            <a:ext cx="1785855" cy="560611"/>
            <a:chOff x="0" y="0"/>
            <a:chExt cx="3036120" cy="993188"/>
          </a:xfrm>
        </p:grpSpPr>
        <p:pic>
          <p:nvPicPr>
            <p:cNvPr id="7" name="Рисунок 1509011858">
              <a:extLst>
                <a:ext uri="{FF2B5EF4-FFF2-40B4-BE49-F238E27FC236}">
                  <a16:creationId xmlns:a16="http://schemas.microsoft.com/office/drawing/2014/main" id="{B1D9895A-18E8-7131-0A38-08E7F585C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0" y="113672"/>
              <a:ext cx="1231321" cy="847191"/>
            </a:xfrm>
            <a:prstGeom prst="rect">
              <a:avLst/>
            </a:prstGeom>
          </p:spPr>
        </p:pic>
        <p:pic>
          <p:nvPicPr>
            <p:cNvPr id="8" name="Рисунок 1028986669">
              <a:extLst>
                <a:ext uri="{FF2B5EF4-FFF2-40B4-BE49-F238E27FC236}">
                  <a16:creationId xmlns:a16="http://schemas.microsoft.com/office/drawing/2014/main" id="{D7B797BF-2E0E-DC9C-3CD9-E359D1A65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596" t="33723" r="8805" b="27222"/>
            <a:stretch/>
          </p:blipFill>
          <p:spPr bwMode="auto">
            <a:xfrm>
              <a:off x="1376038" y="0"/>
              <a:ext cx="1660082" cy="993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52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288"/>
          <p:cNvSpPr txBox="1">
            <a:spLocks/>
          </p:cNvSpPr>
          <p:nvPr/>
        </p:nvSpPr>
        <p:spPr>
          <a:xfrm>
            <a:off x="527129" y="183542"/>
            <a:ext cx="8401293" cy="3274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5975">
              <a:buClr>
                <a:srgbClr val="283032"/>
              </a:buClr>
            </a:pPr>
            <a:r>
              <a:rPr lang="ru-RU" sz="2976" dirty="0">
                <a:solidFill>
                  <a:srgbClr val="283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ГРАНТЫ</a:t>
            </a:r>
            <a:r>
              <a:rPr lang="ru-RU" sz="2976" dirty="0">
                <a:solidFill>
                  <a:srgbClr val="BB83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ПРИОРИТЕТНЫХ СФЕРАХ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29381" y="820786"/>
            <a:ext cx="1494189" cy="59536"/>
          </a:xfrm>
          <a:prstGeom prst="rect">
            <a:avLst/>
          </a:prstGeom>
          <a:solidFill>
            <a:srgbClr val="B67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75"/>
            <a:endParaRPr lang="ru-RU" sz="1654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Shape 289"/>
          <p:cNvSpPr txBox="1">
            <a:spLocks/>
          </p:cNvSpPr>
          <p:nvPr/>
        </p:nvSpPr>
        <p:spPr>
          <a:xfrm>
            <a:off x="529380" y="612607"/>
            <a:ext cx="9273795" cy="1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defTabSz="755975">
              <a:buClr>
                <a:srgbClr val="787D82"/>
              </a:buClr>
            </a:pPr>
            <a:r>
              <a:rPr lang="ru-RU" sz="132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Алтайского края по развитию предпринимательства и рыночной	инфраструктуры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0E87C37-6856-4181-95C3-09C824AF3F65}"/>
              </a:ext>
            </a:extLst>
          </p:cNvPr>
          <p:cNvSpPr/>
          <p:nvPr/>
        </p:nvSpPr>
        <p:spPr>
          <a:xfrm>
            <a:off x="7860288" y="4776227"/>
            <a:ext cx="1990713" cy="563451"/>
          </a:xfrm>
          <a:prstGeom prst="rect">
            <a:avLst/>
          </a:prstGeom>
        </p:spPr>
        <p:txBody>
          <a:bodyPr wrap="square" lIns="100800" tIns="50401" rIns="100800" bIns="50401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  <a:cs typeface="Arial" pitchFamily="34" charset="0"/>
              </a:rPr>
              <a:t>        altsmb.ru</a:t>
            </a:r>
          </a:p>
          <a:p>
            <a:r>
              <a:rPr lang="en-US" sz="1500" dirty="0">
                <a:solidFill>
                  <a:prstClr val="black"/>
                </a:solidFill>
                <a:cs typeface="Arial" pitchFamily="34" charset="0"/>
              </a:rPr>
              <a:t>       </a:t>
            </a:r>
            <a:r>
              <a:rPr lang="ru-RU" sz="15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500" dirty="0">
                <a:solidFill>
                  <a:prstClr val="black"/>
                </a:solidFill>
                <a:cs typeface="Arial" pitchFamily="34" charset="0"/>
              </a:rPr>
              <a:t>(3852)</a:t>
            </a:r>
            <a:r>
              <a:rPr lang="ru-RU" sz="1500" dirty="0">
                <a:solidFill>
                  <a:prstClr val="black"/>
                </a:solidFill>
                <a:cs typeface="Arial" pitchFamily="34" charset="0"/>
              </a:rPr>
              <a:t>38-05-18</a:t>
            </a:r>
          </a:p>
        </p:txBody>
      </p:sp>
      <p:pic>
        <p:nvPicPr>
          <p:cNvPr id="12" name="Picture 6" descr="C:\Users\1\Desktop\phone-outline-128.png">
            <a:extLst>
              <a:ext uri="{FF2B5EF4-FFF2-40B4-BE49-F238E27FC236}">
                <a16:creationId xmlns:a16="http://schemas.microsoft.com/office/drawing/2014/main" id="{1248DF15-6F0F-43FF-97E5-CC549DE3F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2064" y="5073348"/>
            <a:ext cx="216725" cy="20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1\Desktop\language-128.png">
            <a:extLst>
              <a:ext uri="{FF2B5EF4-FFF2-40B4-BE49-F238E27FC236}">
                <a16:creationId xmlns:a16="http://schemas.microsoft.com/office/drawing/2014/main" id="{2BA2B0AA-BF65-4C33-AC00-0D0EB57A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0545" y="4878659"/>
            <a:ext cx="176286" cy="16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9CC119D-0562-4A8A-926C-1EDAA6B9F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1" y="1057003"/>
            <a:ext cx="3574861" cy="1091313"/>
          </a:xfrm>
        </p:spPr>
        <p:txBody>
          <a:bodyPr>
            <a:normAutofit/>
          </a:bodyPr>
          <a:lstStyle/>
          <a:p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млн.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 </a:t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ru-RU" sz="2400" b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</a:t>
            </a: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стоимости проекта 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08D8802C-3B85-410D-9CC9-DB382E4025B5}"/>
              </a:ext>
            </a:extLst>
          </p:cNvPr>
          <p:cNvSpPr txBox="1">
            <a:spLocks/>
          </p:cNvSpPr>
          <p:nvPr/>
        </p:nvSpPr>
        <p:spPr>
          <a:xfrm>
            <a:off x="515595" y="2277937"/>
            <a:ext cx="9273795" cy="2178588"/>
          </a:xfrm>
          <a:prstGeom prst="rect">
            <a:avLst/>
          </a:prstGeom>
        </p:spPr>
        <p:txBody>
          <a:bodyPr wrap="none" lIns="0" tIns="0" rIns="0" bIns="0" anchor="ctr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381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65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 предоставляется на финансовое обеспечение затрат (приобретение оборудования) </a:t>
            </a:r>
          </a:p>
          <a:p>
            <a:pPr>
              <a:lnSpc>
                <a:spcPct val="120000"/>
              </a:lnSpc>
            </a:pPr>
            <a:r>
              <a:rPr lang="ru-RU" sz="1654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реализации проектов в приоритетных сферах экономики</a:t>
            </a:r>
          </a:p>
          <a:p>
            <a:pPr>
              <a:lnSpc>
                <a:spcPct val="120000"/>
              </a:lnSpc>
            </a:pPr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32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сельских территориях: </a:t>
            </a:r>
          </a:p>
          <a:p>
            <a:pPr>
              <a:lnSpc>
                <a:spcPct val="120000"/>
              </a:lnSpc>
            </a:pPr>
            <a:r>
              <a:rPr lang="ru-RU" sz="13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Проекты, реализуемые в приоритетной сфере (в том числе по направлению «Развитие торговли») </a:t>
            </a:r>
          </a:p>
          <a:p>
            <a:pPr>
              <a:lnSpc>
                <a:spcPct val="120000"/>
              </a:lnSpc>
            </a:pPr>
            <a:r>
              <a:rPr lang="ru-RU" sz="9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исключением проектов, направленных на развитие деятельности предусмотренное разделом </a:t>
            </a:r>
            <a:r>
              <a:rPr lang="en-US" sz="9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u-RU" sz="9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9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ru-RU" sz="9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(кода 77) Общероссийского классификатора видов </a:t>
            </a:r>
          </a:p>
          <a:p>
            <a:pPr>
              <a:lnSpc>
                <a:spcPct val="120000"/>
              </a:lnSpc>
            </a:pPr>
            <a:r>
              <a:rPr lang="ru-RU" sz="9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экономической деятельности и/или которые носят сезонный характер. </a:t>
            </a:r>
          </a:p>
          <a:p>
            <a:pPr>
              <a:lnSpc>
                <a:spcPct val="120000"/>
              </a:lnSpc>
            </a:pPr>
            <a:endParaRPr lang="ru-RU" sz="992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132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любом муниципальном образовании по направлениям: </a:t>
            </a:r>
          </a:p>
          <a:p>
            <a:pPr>
              <a:lnSpc>
                <a:spcPct val="120000"/>
              </a:lnSpc>
            </a:pPr>
            <a:r>
              <a:rPr lang="ru-RU" sz="13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«Индустрия детских товаров», «Ремесленное мастерство».</a:t>
            </a:r>
          </a:p>
          <a:p>
            <a:pPr>
              <a:lnSpc>
                <a:spcPct val="120000"/>
              </a:lnSpc>
            </a:pPr>
            <a:endParaRPr lang="ru-RU" sz="992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76" indent="-342876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11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08AB56-F5D2-EA3C-C0EB-4269ED7F1EC8}"/>
              </a:ext>
            </a:extLst>
          </p:cNvPr>
          <p:cNvSpPr txBox="1"/>
          <p:nvPr/>
        </p:nvSpPr>
        <p:spPr>
          <a:xfrm>
            <a:off x="4608264" y="1365709"/>
            <a:ext cx="5040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осуществление деятельности более 1 года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42B08-CB81-7606-D394-E71AEC562410}"/>
              </a:ext>
            </a:extLst>
          </p:cNvPr>
          <p:cNvSpPr txBox="1"/>
          <p:nvPr/>
        </p:nvSpPr>
        <p:spPr>
          <a:xfrm>
            <a:off x="431800" y="4601014"/>
            <a:ext cx="71305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E96C55"/>
                </a:solidFill>
                <a:latin typeface="Arial"/>
                <a:cs typeface="Arial"/>
              </a:rPr>
              <a:t>В 2024 году предоставлены</a:t>
            </a:r>
            <a:r>
              <a:rPr lang="ru-RU" sz="2400" b="1" dirty="0">
                <a:solidFill>
                  <a:srgbClr val="E96C55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6E482C"/>
                </a:solidFill>
                <a:latin typeface="Arial"/>
                <a:cs typeface="Arial"/>
              </a:rPr>
              <a:t>24</a:t>
            </a:r>
            <a:r>
              <a:rPr lang="ru-RU" sz="2400" b="1" dirty="0">
                <a:solidFill>
                  <a:srgbClr val="E96C55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E96C55"/>
                </a:solidFill>
                <a:latin typeface="Arial"/>
                <a:cs typeface="Arial"/>
              </a:rPr>
              <a:t>субъектам малого и среднего предпринимательства на сумму </a:t>
            </a:r>
            <a:r>
              <a:rPr lang="ru-RU" sz="1800" b="1" dirty="0">
                <a:solidFill>
                  <a:srgbClr val="6E482C"/>
                </a:solidFill>
                <a:latin typeface="Arial"/>
                <a:cs typeface="Arial"/>
              </a:rPr>
              <a:t>29,7</a:t>
            </a:r>
            <a:r>
              <a:rPr lang="ru-RU" sz="1800" b="1" dirty="0">
                <a:solidFill>
                  <a:srgbClr val="E96C55"/>
                </a:solidFill>
                <a:latin typeface="Arial"/>
                <a:cs typeface="Arial"/>
              </a:rPr>
              <a:t> млн. рублей</a:t>
            </a:r>
            <a:endParaRPr lang="ru-RU" sz="1800" dirty="0"/>
          </a:p>
        </p:txBody>
      </p:sp>
      <p:grpSp>
        <p:nvGrpSpPr>
          <p:cNvPr id="2" name="Группа 1509611467">
            <a:extLst>
              <a:ext uri="{FF2B5EF4-FFF2-40B4-BE49-F238E27FC236}">
                <a16:creationId xmlns:a16="http://schemas.microsoft.com/office/drawing/2014/main" id="{D87553D8-5974-A117-37EC-7151F30E59F0}"/>
              </a:ext>
            </a:extLst>
          </p:cNvPr>
          <p:cNvGrpSpPr/>
          <p:nvPr/>
        </p:nvGrpSpPr>
        <p:grpSpPr bwMode="auto">
          <a:xfrm>
            <a:off x="8084606" y="173067"/>
            <a:ext cx="1785855" cy="560611"/>
            <a:chOff x="0" y="0"/>
            <a:chExt cx="3036120" cy="993188"/>
          </a:xfrm>
        </p:grpSpPr>
        <p:pic>
          <p:nvPicPr>
            <p:cNvPr id="5" name="Рисунок 1509011858">
              <a:extLst>
                <a:ext uri="{FF2B5EF4-FFF2-40B4-BE49-F238E27FC236}">
                  <a16:creationId xmlns:a16="http://schemas.microsoft.com/office/drawing/2014/main" id="{F6E03497-F3BA-F128-7DB3-4FD3649E6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0" y="113672"/>
              <a:ext cx="1231321" cy="847191"/>
            </a:xfrm>
            <a:prstGeom prst="rect">
              <a:avLst/>
            </a:prstGeom>
          </p:spPr>
        </p:pic>
        <p:pic>
          <p:nvPicPr>
            <p:cNvPr id="6" name="Рисунок 1028986669">
              <a:extLst>
                <a:ext uri="{FF2B5EF4-FFF2-40B4-BE49-F238E27FC236}">
                  <a16:creationId xmlns:a16="http://schemas.microsoft.com/office/drawing/2014/main" id="{180625B4-843C-817C-33D0-9D015CE45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596" t="33723" r="8805" b="27222"/>
            <a:stretch/>
          </p:blipFill>
          <p:spPr bwMode="auto">
            <a:xfrm>
              <a:off x="1376038" y="0"/>
              <a:ext cx="1660082" cy="993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2974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288"/>
          <p:cNvSpPr txBox="1">
            <a:spLocks/>
          </p:cNvSpPr>
          <p:nvPr/>
        </p:nvSpPr>
        <p:spPr>
          <a:xfrm>
            <a:off x="515594" y="226336"/>
            <a:ext cx="8401293" cy="3274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5975">
              <a:buClr>
                <a:srgbClr val="283032"/>
              </a:buClr>
            </a:pPr>
            <a:r>
              <a:rPr lang="ru-RU" sz="2976" dirty="0">
                <a:solidFill>
                  <a:srgbClr val="283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</a:t>
            </a:r>
            <a:r>
              <a:rPr lang="ru-RU" sz="2976" dirty="0">
                <a:solidFill>
                  <a:srgbClr val="BB83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ОБОРУДОВАНИЕ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29381" y="820786"/>
            <a:ext cx="1494189" cy="59536"/>
          </a:xfrm>
          <a:prstGeom prst="rect">
            <a:avLst/>
          </a:prstGeom>
          <a:solidFill>
            <a:srgbClr val="B67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975"/>
            <a:endParaRPr lang="ru-RU" sz="1654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Заголовок 1">
            <a:extLst>
              <a:ext uri="{FF2B5EF4-FFF2-40B4-BE49-F238E27FC236}">
                <a16:creationId xmlns:a16="http://schemas.microsoft.com/office/drawing/2014/main" id="{A58A0848-2E65-4A7F-9A69-F5850F9DE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28" y="752829"/>
            <a:ext cx="4236697" cy="1621056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оборудования:</a:t>
            </a:r>
            <a:b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млн.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 </a:t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ru-RU" sz="2400" b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</a:t>
            </a: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понесенных затрат</a:t>
            </a:r>
          </a:p>
        </p:txBody>
      </p:sp>
      <p:sp>
        <p:nvSpPr>
          <p:cNvPr id="56" name="Заголовок 1">
            <a:extLst>
              <a:ext uri="{FF2B5EF4-FFF2-40B4-BE49-F238E27FC236}">
                <a16:creationId xmlns:a16="http://schemas.microsoft.com/office/drawing/2014/main" id="{9FEC9314-90E7-4D89-9A61-9E29B14D50EB}"/>
              </a:ext>
            </a:extLst>
          </p:cNvPr>
          <p:cNvSpPr txBox="1">
            <a:spLocks/>
          </p:cNvSpPr>
          <p:nvPr/>
        </p:nvSpPr>
        <p:spPr>
          <a:xfrm>
            <a:off x="5843928" y="1838855"/>
            <a:ext cx="4236697" cy="1580088"/>
          </a:xfrm>
          <a:prstGeom prst="rect">
            <a:avLst/>
          </a:prstGeom>
        </p:spPr>
        <p:txBody>
          <a:bodyPr wrap="none" lIns="0" tIns="0" rIns="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381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взнос по лизингу:</a:t>
            </a:r>
          </a:p>
          <a:p>
            <a:pPr algn="ctr"/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млн.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 </a:t>
            </a:r>
            <a:b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ru-RU" sz="2400" b="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</a:t>
            </a:r>
            <a:r>
              <a:rPr lang="ru-RU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первого взноса</a:t>
            </a:r>
          </a:p>
        </p:txBody>
      </p:sp>
      <p:sp>
        <p:nvSpPr>
          <p:cNvPr id="16" name="Shape 289">
            <a:extLst>
              <a:ext uri="{FF2B5EF4-FFF2-40B4-BE49-F238E27FC236}">
                <a16:creationId xmlns:a16="http://schemas.microsoft.com/office/drawing/2014/main" id="{A4170294-A624-48B8-8560-1C760BFD7969}"/>
              </a:ext>
            </a:extLst>
          </p:cNvPr>
          <p:cNvSpPr txBox="1">
            <a:spLocks/>
          </p:cNvSpPr>
          <p:nvPr/>
        </p:nvSpPr>
        <p:spPr>
          <a:xfrm>
            <a:off x="529380" y="612607"/>
            <a:ext cx="9273795" cy="130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defTabSz="755975">
              <a:buClr>
                <a:srgbClr val="787D82"/>
              </a:buClr>
            </a:pPr>
            <a:r>
              <a:rPr lang="ru-RU" sz="1323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Алтайского края по развитию предпринимательства и рыночной	инфраструктуры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0BC954-127C-4F21-AD21-91A63DF624DF}"/>
              </a:ext>
            </a:extLst>
          </p:cNvPr>
          <p:cNvSpPr/>
          <p:nvPr/>
        </p:nvSpPr>
        <p:spPr>
          <a:xfrm>
            <a:off x="7860288" y="4776227"/>
            <a:ext cx="1990713" cy="563451"/>
          </a:xfrm>
          <a:prstGeom prst="rect">
            <a:avLst/>
          </a:prstGeom>
        </p:spPr>
        <p:txBody>
          <a:bodyPr wrap="square" lIns="100800" tIns="50401" rIns="100800" bIns="50401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  <a:cs typeface="Arial" pitchFamily="34" charset="0"/>
              </a:rPr>
              <a:t>        altsmb.ru</a:t>
            </a:r>
          </a:p>
          <a:p>
            <a:r>
              <a:rPr lang="en-US" sz="1500" dirty="0">
                <a:solidFill>
                  <a:prstClr val="black"/>
                </a:solidFill>
                <a:cs typeface="Arial" pitchFamily="34" charset="0"/>
              </a:rPr>
              <a:t>       </a:t>
            </a:r>
            <a:r>
              <a:rPr lang="ru-RU" sz="15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500" dirty="0">
                <a:solidFill>
                  <a:prstClr val="black"/>
                </a:solidFill>
                <a:cs typeface="Arial" pitchFamily="34" charset="0"/>
              </a:rPr>
              <a:t>(3852) </a:t>
            </a:r>
            <a:r>
              <a:rPr lang="ru-RU" sz="1500" dirty="0">
                <a:solidFill>
                  <a:prstClr val="black"/>
                </a:solidFill>
                <a:cs typeface="Arial" pitchFamily="34" charset="0"/>
              </a:rPr>
              <a:t>38-05-18</a:t>
            </a:r>
          </a:p>
        </p:txBody>
      </p:sp>
      <p:pic>
        <p:nvPicPr>
          <p:cNvPr id="19" name="Picture 6" descr="C:\Users\1\Desktop\phone-outline-128.png">
            <a:extLst>
              <a:ext uri="{FF2B5EF4-FFF2-40B4-BE49-F238E27FC236}">
                <a16:creationId xmlns:a16="http://schemas.microsoft.com/office/drawing/2014/main" id="{405D9139-9D85-4680-ACA9-AE4507359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2064" y="5073348"/>
            <a:ext cx="216725" cy="20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1\Desktop\language-128.png">
            <a:extLst>
              <a:ext uri="{FF2B5EF4-FFF2-40B4-BE49-F238E27FC236}">
                <a16:creationId xmlns:a16="http://schemas.microsoft.com/office/drawing/2014/main" id="{1A2A9503-81CE-4283-A7BB-848BB890B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rgbClr val="F7964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0545" y="4878659"/>
            <a:ext cx="176286" cy="16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23D3ED8-4B28-4599-850A-A9315614A3C5}"/>
              </a:ext>
            </a:extLst>
          </p:cNvPr>
          <p:cNvSpPr txBox="1"/>
          <p:nvPr/>
        </p:nvSpPr>
        <p:spPr>
          <a:xfrm>
            <a:off x="542372" y="3269010"/>
            <a:ext cx="9133069" cy="1194393"/>
          </a:xfrm>
          <a:prstGeom prst="rect">
            <a:avLst/>
          </a:prstGeom>
          <a:solidFill>
            <a:srgbClr val="F4E2D8"/>
          </a:solidFill>
          <a:effectLst/>
        </p:spPr>
        <p:txBody>
          <a:bodyPr wrap="square" lIns="100800" tIns="50401" rIns="100800" bIns="50401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Критерии: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осуществление деятельности более 2 лет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численность наемных работников не менее 5 чел. (на 31 января текущего года)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 уровень заработной платы</a:t>
            </a: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04371" y="2059513"/>
            <a:ext cx="36195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платежи по лизингу свыше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млн.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рублей:</a:t>
            </a:r>
          </a:p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ru-RU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r>
              <a:rPr lang="ru-RU" sz="24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понесенных затрат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703E93-3B94-B8E5-5249-3192C0B601AD}"/>
              </a:ext>
            </a:extLst>
          </p:cNvPr>
          <p:cNvSpPr txBox="1"/>
          <p:nvPr/>
        </p:nvSpPr>
        <p:spPr>
          <a:xfrm>
            <a:off x="439163" y="4611132"/>
            <a:ext cx="7300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E96C55"/>
                </a:solidFill>
                <a:latin typeface="Arial"/>
                <a:cs typeface="Arial"/>
              </a:rPr>
              <a:t>В 2024 году предоставлены</a:t>
            </a:r>
            <a:r>
              <a:rPr lang="ru-RU" sz="2000" b="1" dirty="0">
                <a:solidFill>
                  <a:srgbClr val="E96C55"/>
                </a:solidFill>
                <a:latin typeface="Arial"/>
                <a:cs typeface="Arial"/>
              </a:rPr>
              <a:t> </a:t>
            </a:r>
            <a:r>
              <a:rPr lang="ru-RU" sz="1600" b="1" dirty="0">
                <a:solidFill>
                  <a:srgbClr val="6E482C"/>
                </a:solidFill>
                <a:latin typeface="Arial"/>
                <a:cs typeface="Arial"/>
              </a:rPr>
              <a:t>200</a:t>
            </a:r>
            <a:r>
              <a:rPr lang="ru-RU" sz="2000" b="1" dirty="0">
                <a:solidFill>
                  <a:srgbClr val="E96C55"/>
                </a:solidFill>
                <a:latin typeface="Arial"/>
                <a:cs typeface="Arial"/>
              </a:rPr>
              <a:t> </a:t>
            </a:r>
            <a:r>
              <a:rPr lang="ru-RU" sz="1600" b="1" dirty="0">
                <a:solidFill>
                  <a:srgbClr val="E96C55"/>
                </a:solidFill>
                <a:latin typeface="Arial"/>
                <a:cs typeface="Arial"/>
              </a:rPr>
              <a:t>субъектам малого и среднего предпринимательства на сумму </a:t>
            </a:r>
            <a:r>
              <a:rPr lang="ru-RU" sz="1600" b="1" dirty="0">
                <a:solidFill>
                  <a:srgbClr val="6E482C"/>
                </a:solidFill>
                <a:latin typeface="Arial"/>
                <a:cs typeface="Arial"/>
              </a:rPr>
              <a:t>353,5</a:t>
            </a:r>
            <a:r>
              <a:rPr lang="ru-RU" sz="1600" b="1" dirty="0">
                <a:solidFill>
                  <a:srgbClr val="E96C55"/>
                </a:solidFill>
                <a:latin typeface="Arial"/>
                <a:cs typeface="Arial"/>
              </a:rPr>
              <a:t> млн. рублей</a:t>
            </a:r>
            <a:endParaRPr lang="ru-RU" sz="1600" dirty="0"/>
          </a:p>
        </p:txBody>
      </p:sp>
      <p:grpSp>
        <p:nvGrpSpPr>
          <p:cNvPr id="3" name="Группа 1509611467">
            <a:extLst>
              <a:ext uri="{FF2B5EF4-FFF2-40B4-BE49-F238E27FC236}">
                <a16:creationId xmlns:a16="http://schemas.microsoft.com/office/drawing/2014/main" id="{4ECC38EA-3192-A2A8-1CE2-C741BD93CDD9}"/>
              </a:ext>
            </a:extLst>
          </p:cNvPr>
          <p:cNvGrpSpPr/>
          <p:nvPr/>
        </p:nvGrpSpPr>
        <p:grpSpPr bwMode="auto">
          <a:xfrm>
            <a:off x="8065146" y="192362"/>
            <a:ext cx="1785855" cy="560611"/>
            <a:chOff x="0" y="0"/>
            <a:chExt cx="3036120" cy="993188"/>
          </a:xfrm>
        </p:grpSpPr>
        <p:pic>
          <p:nvPicPr>
            <p:cNvPr id="5" name="Рисунок 1509011858">
              <a:extLst>
                <a:ext uri="{FF2B5EF4-FFF2-40B4-BE49-F238E27FC236}">
                  <a16:creationId xmlns:a16="http://schemas.microsoft.com/office/drawing/2014/main" id="{73B76B86-E033-2064-017E-80525FA6B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0" y="113672"/>
              <a:ext cx="1231321" cy="847191"/>
            </a:xfrm>
            <a:prstGeom prst="rect">
              <a:avLst/>
            </a:prstGeom>
          </p:spPr>
        </p:pic>
        <p:pic>
          <p:nvPicPr>
            <p:cNvPr id="6" name="Рисунок 1028986669">
              <a:extLst>
                <a:ext uri="{FF2B5EF4-FFF2-40B4-BE49-F238E27FC236}">
                  <a16:creationId xmlns:a16="http://schemas.microsoft.com/office/drawing/2014/main" id="{24E64A24-9659-B1C6-B91A-3C89B198A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596" t="33723" r="8805" b="27222"/>
            <a:stretch/>
          </p:blipFill>
          <p:spPr bwMode="auto">
            <a:xfrm>
              <a:off x="1376038" y="0"/>
              <a:ext cx="1660082" cy="993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364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080000" cy="5670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 descr="_слайдер центр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02" y="1251099"/>
            <a:ext cx="9976762" cy="4418901"/>
          </a:xfrm>
          <a:prstGeom prst="rect">
            <a:avLst/>
          </a:prstGeom>
        </p:spPr>
      </p:pic>
      <p:sp>
        <p:nvSpPr>
          <p:cNvPr id="8" name="TextShape 1"/>
          <p:cNvSpPr txBox="1"/>
          <p:nvPr/>
        </p:nvSpPr>
        <p:spPr>
          <a:xfrm>
            <a:off x="431800" y="387003"/>
            <a:ext cx="6768616" cy="111420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3600" b="1" dirty="0">
                <a:solidFill>
                  <a:srgbClr val="661900"/>
                </a:solidFill>
                <a:latin typeface="Arial"/>
              </a:rPr>
              <a:t>Центр Мой бизнес </a:t>
            </a:r>
            <a:r>
              <a:rPr lang="ru-RU" sz="3600" dirty="0">
                <a:solidFill>
                  <a:srgbClr val="661900"/>
                </a:solidFill>
                <a:latin typeface="Arial"/>
              </a:rPr>
              <a:t>– это:</a:t>
            </a:r>
            <a:endParaRPr dirty="0"/>
          </a:p>
        </p:txBody>
      </p:sp>
      <p:sp>
        <p:nvSpPr>
          <p:cNvPr id="9" name="TextShape 2"/>
          <p:cNvSpPr txBox="1"/>
          <p:nvPr/>
        </p:nvSpPr>
        <p:spPr>
          <a:xfrm>
            <a:off x="6120432" y="2117937"/>
            <a:ext cx="1800200" cy="3024336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1400" dirty="0">
                <a:solidFill>
                  <a:srgbClr val="661900"/>
                </a:solidFill>
                <a:latin typeface="Arial"/>
              </a:rPr>
              <a:t>Обучение</a:t>
            </a:r>
          </a:p>
          <a:p>
            <a:endParaRPr lang="ru-RU" sz="1400" dirty="0">
              <a:solidFill>
                <a:srgbClr val="661900"/>
              </a:solidFill>
              <a:latin typeface="Arial"/>
            </a:endParaRPr>
          </a:p>
          <a:p>
            <a:endParaRPr lang="ru-RU" sz="1400" dirty="0">
              <a:solidFill>
                <a:srgbClr val="661900"/>
              </a:solidFill>
              <a:latin typeface="Arial"/>
            </a:endParaRPr>
          </a:p>
          <a:p>
            <a:r>
              <a:rPr lang="ru-RU" sz="1400" dirty="0">
                <a:solidFill>
                  <a:srgbClr val="661900"/>
                </a:solidFill>
                <a:latin typeface="Arial"/>
              </a:rPr>
              <a:t>Консалтинг</a:t>
            </a:r>
          </a:p>
          <a:p>
            <a:endParaRPr lang="ru-RU" sz="1400" dirty="0">
              <a:solidFill>
                <a:srgbClr val="661900"/>
              </a:solidFill>
              <a:latin typeface="Arial"/>
            </a:endParaRPr>
          </a:p>
          <a:p>
            <a:endParaRPr lang="ru-RU" sz="1200" dirty="0">
              <a:solidFill>
                <a:srgbClr val="661900"/>
              </a:solidFill>
              <a:latin typeface="Arial"/>
            </a:endParaRPr>
          </a:p>
          <a:p>
            <a:r>
              <a:rPr lang="ru-RU" sz="1400" dirty="0">
                <a:solidFill>
                  <a:srgbClr val="661900"/>
                </a:solidFill>
                <a:latin typeface="Arial"/>
              </a:rPr>
              <a:t>Экспорт</a:t>
            </a:r>
          </a:p>
          <a:p>
            <a:endParaRPr lang="ru-RU" sz="1400" dirty="0">
              <a:solidFill>
                <a:srgbClr val="661900"/>
              </a:solidFill>
              <a:latin typeface="Arial"/>
            </a:endParaRPr>
          </a:p>
          <a:p>
            <a:endParaRPr lang="ru-RU" sz="500" dirty="0">
              <a:solidFill>
                <a:srgbClr val="661900"/>
              </a:solidFill>
              <a:latin typeface="Arial"/>
            </a:endParaRPr>
          </a:p>
          <a:p>
            <a:r>
              <a:rPr lang="ru-RU" sz="1400" dirty="0">
                <a:solidFill>
                  <a:srgbClr val="661900"/>
                </a:solidFill>
                <a:latin typeface="Arial"/>
              </a:rPr>
              <a:t>Социальные инновации</a:t>
            </a:r>
          </a:p>
          <a:p>
            <a:endParaRPr lang="ru-RU" sz="1200" dirty="0">
              <a:solidFill>
                <a:srgbClr val="661900"/>
              </a:solidFill>
              <a:latin typeface="Arial"/>
            </a:endParaRPr>
          </a:p>
          <a:p>
            <a:endParaRPr lang="ru-RU" sz="1100" dirty="0">
              <a:solidFill>
                <a:srgbClr val="661900"/>
              </a:solidFill>
              <a:latin typeface="Arial"/>
            </a:endParaRPr>
          </a:p>
          <a:p>
            <a:r>
              <a:rPr lang="ru-RU" sz="1400" dirty="0">
                <a:solidFill>
                  <a:srgbClr val="661900"/>
                </a:solidFill>
                <a:latin typeface="Arial"/>
              </a:rPr>
              <a:t>Гарантийная поддержка</a:t>
            </a:r>
            <a:r>
              <a:rPr lang="ru-RU" dirty="0">
                <a:solidFill>
                  <a:srgbClr val="661900"/>
                </a:solidFill>
                <a:latin typeface="Arial"/>
              </a:rPr>
              <a:t/>
            </a:r>
            <a:br>
              <a:rPr lang="ru-RU" dirty="0">
                <a:solidFill>
                  <a:srgbClr val="661900"/>
                </a:solidFill>
                <a:latin typeface="Arial"/>
              </a:rPr>
            </a:br>
            <a:endParaRPr dirty="0"/>
          </a:p>
        </p:txBody>
      </p:sp>
      <p:sp>
        <p:nvSpPr>
          <p:cNvPr id="10" name="TextShape 2"/>
          <p:cNvSpPr txBox="1"/>
          <p:nvPr/>
        </p:nvSpPr>
        <p:spPr>
          <a:xfrm>
            <a:off x="8496695" y="2187203"/>
            <a:ext cx="1583929" cy="3024336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1400" dirty="0" err="1">
                <a:solidFill>
                  <a:srgbClr val="661900"/>
                </a:solidFill>
                <a:latin typeface="Arial"/>
              </a:rPr>
              <a:t>Трекинг</a:t>
            </a:r>
            <a:endParaRPr lang="ru-RU" sz="1400" dirty="0">
              <a:solidFill>
                <a:srgbClr val="661900"/>
              </a:solidFill>
              <a:latin typeface="Arial"/>
            </a:endParaRPr>
          </a:p>
          <a:p>
            <a:endParaRPr lang="ru-RU" sz="1400" dirty="0">
              <a:solidFill>
                <a:srgbClr val="661900"/>
              </a:solidFill>
              <a:latin typeface="Arial"/>
            </a:endParaRPr>
          </a:p>
          <a:p>
            <a:endParaRPr lang="ru-RU" sz="1400" dirty="0">
              <a:solidFill>
                <a:srgbClr val="661900"/>
              </a:solidFill>
              <a:latin typeface="Arial"/>
            </a:endParaRPr>
          </a:p>
          <a:p>
            <a:r>
              <a:rPr lang="ru-RU" sz="1400" dirty="0">
                <a:solidFill>
                  <a:srgbClr val="661900"/>
                </a:solidFill>
                <a:latin typeface="Arial"/>
              </a:rPr>
              <a:t>Коворкинг</a:t>
            </a:r>
          </a:p>
          <a:p>
            <a:endParaRPr lang="ru-RU" sz="1400" dirty="0">
              <a:solidFill>
                <a:srgbClr val="661900"/>
              </a:solidFill>
              <a:latin typeface="Arial"/>
            </a:endParaRPr>
          </a:p>
          <a:p>
            <a:endParaRPr lang="ru-RU" sz="1050" dirty="0">
              <a:solidFill>
                <a:srgbClr val="661900"/>
              </a:solidFill>
              <a:latin typeface="Arial"/>
            </a:endParaRPr>
          </a:p>
          <a:p>
            <a:r>
              <a:rPr lang="ru-RU" sz="1400" dirty="0">
                <a:solidFill>
                  <a:srgbClr val="661900"/>
                </a:solidFill>
                <a:latin typeface="Arial"/>
              </a:rPr>
              <a:t>Выставки и бизнес-миссии</a:t>
            </a:r>
          </a:p>
          <a:p>
            <a:endParaRPr lang="ru-RU" sz="1400" dirty="0">
              <a:solidFill>
                <a:srgbClr val="661900"/>
              </a:solidFill>
              <a:latin typeface="Arial"/>
            </a:endParaRPr>
          </a:p>
          <a:p>
            <a:r>
              <a:rPr lang="ru-RU" sz="1400" dirty="0">
                <a:solidFill>
                  <a:srgbClr val="661900"/>
                </a:solidFill>
                <a:latin typeface="Arial"/>
              </a:rPr>
              <a:t>Поддержка производства</a:t>
            </a:r>
          </a:p>
          <a:p>
            <a:endParaRPr lang="ru-RU" sz="1400" dirty="0">
              <a:solidFill>
                <a:srgbClr val="661900"/>
              </a:solidFill>
              <a:latin typeface="Arial"/>
            </a:endParaRPr>
          </a:p>
          <a:p>
            <a:r>
              <a:rPr lang="ru-RU" sz="1400" dirty="0">
                <a:solidFill>
                  <a:srgbClr val="661900"/>
                </a:solidFill>
                <a:latin typeface="Arial"/>
              </a:rPr>
              <a:t>Финансовая</a:t>
            </a:r>
          </a:p>
          <a:p>
            <a:r>
              <a:rPr lang="ru-RU" sz="1400" dirty="0">
                <a:solidFill>
                  <a:srgbClr val="661900"/>
                </a:solidFill>
                <a:latin typeface="Arial"/>
              </a:rPr>
              <a:t>поддержка</a:t>
            </a:r>
            <a:r>
              <a:rPr lang="ru-RU" dirty="0">
                <a:solidFill>
                  <a:srgbClr val="661900"/>
                </a:solidFill>
                <a:latin typeface="Arial"/>
              </a:rPr>
              <a:t/>
            </a:r>
            <a:br>
              <a:rPr lang="ru-RU" dirty="0">
                <a:solidFill>
                  <a:srgbClr val="661900"/>
                </a:solidFill>
                <a:latin typeface="Arial"/>
              </a:rPr>
            </a:b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2" r="15293"/>
          <a:stretch/>
        </p:blipFill>
        <p:spPr>
          <a:xfrm>
            <a:off x="0" y="1251099"/>
            <a:ext cx="5384357" cy="42304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6CBA8E-41D4-21DF-46D8-974B08F6D3E7}"/>
              </a:ext>
            </a:extLst>
          </p:cNvPr>
          <p:cNvSpPr/>
          <p:nvPr/>
        </p:nvSpPr>
        <p:spPr>
          <a:xfrm>
            <a:off x="7632600" y="528277"/>
            <a:ext cx="2088232" cy="99136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BB1DE2-55D1-B300-DA16-A393AD0D3E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29" y="120120"/>
            <a:ext cx="1304515" cy="1054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2F6FF22-E3FD-E991-6A76-27C01A89E644}"/>
              </a:ext>
            </a:extLst>
          </p:cNvPr>
          <p:cNvSpPr/>
          <p:nvPr/>
        </p:nvSpPr>
        <p:spPr>
          <a:xfrm>
            <a:off x="7272560" y="3020"/>
            <a:ext cx="2520032" cy="9030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2" descr="http://altfond.ru/images/pages/afm/2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964" y="413967"/>
            <a:ext cx="2904034" cy="760857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EA9C6F-2E73-435D-AA3A-125B281AE224}"/>
              </a:ext>
            </a:extLst>
          </p:cNvPr>
          <p:cNvSpPr txBox="1"/>
          <p:nvPr/>
        </p:nvSpPr>
        <p:spPr>
          <a:xfrm>
            <a:off x="2465235" y="562565"/>
            <a:ext cx="7615390" cy="53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94" b="1" dirty="0" err="1">
                <a:solidFill>
                  <a:srgbClr val="DD80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Микрозаймы</a:t>
            </a:r>
            <a:r>
              <a:rPr lang="ru-RU" sz="2894" b="1" dirty="0">
                <a:solidFill>
                  <a:srgbClr val="DD80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развитие бизнеса!</a:t>
            </a:r>
            <a:r>
              <a:rPr lang="ru-RU" sz="2894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038739C-5148-43E2-B917-D8F3661ABB11}"/>
              </a:ext>
            </a:extLst>
          </p:cNvPr>
          <p:cNvCxnSpPr>
            <a:cxnSpLocks/>
          </p:cNvCxnSpPr>
          <p:nvPr/>
        </p:nvCxnSpPr>
        <p:spPr>
          <a:xfrm>
            <a:off x="1727116" y="1240721"/>
            <a:ext cx="79419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110231" y="1826017"/>
            <a:ext cx="8558845" cy="3196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6258" indent="-236258">
              <a:buClr>
                <a:srgbClr val="809F79"/>
              </a:buClr>
              <a:buFont typeface="Arial" panose="020B0604020202020204" pitchFamily="34" charset="0"/>
              <a:buChar char="•"/>
            </a:pPr>
            <a:r>
              <a:rPr lang="ru-RU" sz="2315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инвестиции и/или пополнение оборотных средств</a:t>
            </a:r>
          </a:p>
          <a:p>
            <a:pPr marL="236258" indent="-236258">
              <a:buClr>
                <a:srgbClr val="809F79"/>
              </a:buClr>
              <a:buFont typeface="Arial" panose="020B0604020202020204" pitchFamily="34" charset="0"/>
              <a:buChar char="•"/>
            </a:pPr>
            <a:r>
              <a:rPr lang="ru-RU" sz="2315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 36 месяцев</a:t>
            </a:r>
          </a:p>
          <a:p>
            <a:pPr marL="236258" indent="-236258">
              <a:buClr>
                <a:srgbClr val="809F79"/>
              </a:buClr>
              <a:buFont typeface="Arial" panose="020B0604020202020204" pitchFamily="34" charset="0"/>
              <a:buChar char="•"/>
            </a:pPr>
            <a:r>
              <a:rPr lang="ru-RU" sz="2315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 500 000 рублей </a:t>
            </a:r>
            <a:r>
              <a:rPr lang="ru-RU" sz="2315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самозанятым</a:t>
            </a:r>
            <a:endParaRPr lang="ru-RU" sz="2315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36258" indent="-236258">
              <a:buClr>
                <a:srgbClr val="809F79"/>
              </a:buClr>
              <a:buFont typeface="Arial" panose="020B0604020202020204" pitchFamily="34" charset="0"/>
              <a:buChar char="•"/>
            </a:pPr>
            <a:r>
              <a:rPr lang="ru-RU" sz="2315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 5 000 000 рублей СМСП</a:t>
            </a:r>
          </a:p>
          <a:p>
            <a:pPr marL="90723"/>
            <a:endParaRPr lang="ru-RU" sz="2315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0723"/>
            <a:r>
              <a:rPr lang="ru-RU" sz="2315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 сумме займа свыше 3 (трех) миллионов рублей:</a:t>
            </a:r>
          </a:p>
          <a:p>
            <a:r>
              <a:rPr lang="ru-RU" sz="1654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сумма совокупной выручки за последний отчетный год не менее 7 000 тыс. рублей;</a:t>
            </a:r>
          </a:p>
          <a:p>
            <a:r>
              <a:rPr lang="ru-RU" sz="1654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положительный финансовый результат за предшествующий отчетный год.</a:t>
            </a:r>
          </a:p>
          <a:p>
            <a:endParaRPr lang="ru-RU" sz="1488" dirty="0"/>
          </a:p>
          <a:p>
            <a:endParaRPr lang="ru-RU" sz="1488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9993" y="4889429"/>
            <a:ext cx="4601581" cy="473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8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МКК Фонд Финансирования</a:t>
            </a:r>
          </a:p>
        </p:txBody>
      </p:sp>
      <p:pic>
        <p:nvPicPr>
          <p:cNvPr id="7" name="Рисунок 6" descr="C:\Users\kartashova\Desktop\WhatsApp Image 2021-03-17 at 16.11.24.jpe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91" y="476712"/>
            <a:ext cx="2017350" cy="693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421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1089BF0-97E3-52C0-1BB1-E4F0600D6693}"/>
              </a:ext>
            </a:extLst>
          </p:cNvPr>
          <p:cNvSpPr/>
          <p:nvPr/>
        </p:nvSpPr>
        <p:spPr>
          <a:xfrm>
            <a:off x="7272560" y="3020"/>
            <a:ext cx="2520032" cy="9030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 descr="C:\Users\Priem\Desktop\новые лого\Новая папка (2)\лого бел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7537" y="4607169"/>
            <a:ext cx="1472716" cy="85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C481B305-FE9A-4649-8C5E-891F46FBC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138" y="1445915"/>
            <a:ext cx="9256466" cy="3664696"/>
          </a:xfrm>
        </p:spPr>
        <p:txBody>
          <a:bodyPr>
            <a:normAutofit fontScale="62500" lnSpcReduction="20000"/>
          </a:bodyPr>
          <a:lstStyle/>
          <a:p>
            <a:pPr>
              <a:buFontTx/>
              <a:buChar char="-"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13%   </a:t>
            </a:r>
            <a:r>
              <a:rPr lang="ru-RU" dirty="0">
                <a:latin typeface="Arial" pitchFamily="34" charset="0"/>
                <a:cs typeface="Arial" pitchFamily="34" charset="0"/>
              </a:rPr>
              <a:t>стандартный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займ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 предоставлением залога;</a:t>
            </a:r>
          </a:p>
          <a:p>
            <a:pPr>
              <a:buFontTx/>
              <a:buChar char="-"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10%  </a:t>
            </a:r>
            <a:r>
              <a:rPr lang="ru-RU" dirty="0">
                <a:latin typeface="Arial" pitchFamily="34" charset="0"/>
                <a:cs typeface="Arial" pitchFamily="34" charset="0"/>
              </a:rPr>
              <a:t>приоритетные проекты </a:t>
            </a:r>
            <a:r>
              <a:rPr lang="ru-RU" sz="2900" dirty="0">
                <a:latin typeface="Arial" pitchFamily="34" charset="0"/>
                <a:cs typeface="Arial" pitchFamily="34" charset="0"/>
              </a:rPr>
              <a:t>(молодежное предпринимательство (до 35 лет), начинающий предприниматель (срок регистрации до 2-х лет), создан женщиной и пр.);</a:t>
            </a:r>
          </a:p>
          <a:p>
            <a:pPr>
              <a:buFontTx/>
              <a:buChar char="-"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8,5%  </a:t>
            </a:r>
            <a:r>
              <a:rPr lang="ru-RU" dirty="0">
                <a:latin typeface="Arial" pitchFamily="34" charset="0"/>
                <a:cs typeface="Arial" pitchFamily="34" charset="0"/>
              </a:rPr>
              <a:t>для самозанятых граждан;</a:t>
            </a:r>
          </a:p>
          <a:p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8,5%  </a:t>
            </a:r>
            <a:r>
              <a:rPr lang="ru-RU" dirty="0">
                <a:latin typeface="Arial" pitchFamily="34" charset="0"/>
                <a:cs typeface="Arial" pitchFamily="34" charset="0"/>
              </a:rPr>
              <a:t>льготные категории; </a:t>
            </a:r>
          </a:p>
          <a:p>
            <a:pPr>
              <a:buClr>
                <a:srgbClr val="A5AB81"/>
              </a:buClr>
              <a:buFontTx/>
              <a:buChar char="-"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7,5%  </a:t>
            </a:r>
            <a:r>
              <a:rPr lang="ru-RU" dirty="0">
                <a:latin typeface="Arial" pitchFamily="34" charset="0"/>
                <a:cs typeface="Arial" pitchFamily="34" charset="0"/>
              </a:rPr>
              <a:t>для социального предпринимательства;</a:t>
            </a:r>
          </a:p>
          <a:p>
            <a:pPr>
              <a:buClr>
                <a:srgbClr val="A5AB81"/>
              </a:buClr>
              <a:buFontTx/>
              <a:buChar char="-"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8,5%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«Надежный партнер» СМСП-заемщики фонда более 5 лет, имеющие не менее 3 погашенных займов в Фонде;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A5AB81"/>
              </a:buClr>
              <a:buFontTx/>
              <a:buChar char="-"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1 %    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пострадавшим в Чрезвычайной Ситуации</a:t>
            </a:r>
          </a:p>
          <a:p>
            <a:pPr>
              <a:buClr>
                <a:srgbClr val="A5AB81"/>
              </a:buClr>
              <a:buFontTx/>
              <a:buChar char="-"/>
            </a:pP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20%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без залога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до 300 000 рублей</a:t>
            </a:r>
          </a:p>
          <a:p>
            <a:pPr>
              <a:buClr>
                <a:srgbClr val="A5AB81"/>
              </a:buClr>
              <a:buFontTx/>
              <a:buChar char="-"/>
            </a:pP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A5AB81"/>
              </a:buClr>
              <a:buFontTx/>
              <a:buChar char="-"/>
            </a:pP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90723">
              <a:buClr>
                <a:srgbClr val="A5AB81"/>
              </a:buClr>
            </a:pPr>
            <a:endParaRPr lang="ru-RU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A5AB81"/>
              </a:buClr>
            </a:pPr>
            <a:endParaRPr lang="ru-RU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A5AB81"/>
              </a:buClr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A5AB81"/>
              </a:buClr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A5AB81"/>
              </a:buClr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A5AB81"/>
              </a:buClr>
            </a:pP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A5AB81"/>
              </a:buClr>
            </a:pP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A9C6F-2E73-435D-AA3A-125B281AE224}"/>
              </a:ext>
            </a:extLst>
          </p:cNvPr>
          <p:cNvSpPr txBox="1"/>
          <p:nvPr/>
        </p:nvSpPr>
        <p:spPr>
          <a:xfrm>
            <a:off x="2365247" y="676233"/>
            <a:ext cx="7102678" cy="601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307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Процентные ставки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14C29-46EB-4274-96A6-473D0BC96929}"/>
              </a:ext>
            </a:extLst>
          </p:cNvPr>
          <p:cNvSpPr txBox="1"/>
          <p:nvPr/>
        </p:nvSpPr>
        <p:spPr>
          <a:xfrm>
            <a:off x="211460" y="5100206"/>
            <a:ext cx="7102678" cy="4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723">
              <a:spcBef>
                <a:spcPts val="248"/>
              </a:spcBef>
              <a:buClr>
                <a:srgbClr val="A5AB81"/>
              </a:buClr>
            </a:pPr>
            <a:r>
              <a:rPr lang="ru-RU" sz="248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МКК Фонд Финансирования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038739C-5148-43E2-B917-D8F3661ABB11}"/>
              </a:ext>
            </a:extLst>
          </p:cNvPr>
          <p:cNvCxnSpPr>
            <a:cxnSpLocks/>
          </p:cNvCxnSpPr>
          <p:nvPr/>
        </p:nvCxnSpPr>
        <p:spPr>
          <a:xfrm>
            <a:off x="1727116" y="1240721"/>
            <a:ext cx="79419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2" descr="http://altfond.ru/images/pages/afm/2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964" y="413967"/>
            <a:ext cx="2904034" cy="760857"/>
          </a:xfrm>
          <a:prstGeom prst="rect">
            <a:avLst/>
          </a:prstGeom>
          <a:noFill/>
        </p:spPr>
      </p:pic>
      <p:pic>
        <p:nvPicPr>
          <p:cNvPr id="11" name="Рисунок 10" descr="C:\Users\kartashova\Desktop\WhatsApp Image 2021-03-17 at 16.11.24.jpe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980" y="491847"/>
            <a:ext cx="2017350" cy="693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Группа 1509611467">
            <a:extLst>
              <a:ext uri="{FF2B5EF4-FFF2-40B4-BE49-F238E27FC236}">
                <a16:creationId xmlns:a16="http://schemas.microsoft.com/office/drawing/2014/main" id="{E26226AC-83D0-8A24-4BBC-8E7DEB178815}"/>
              </a:ext>
            </a:extLst>
          </p:cNvPr>
          <p:cNvGrpSpPr/>
          <p:nvPr/>
        </p:nvGrpSpPr>
        <p:grpSpPr bwMode="auto">
          <a:xfrm>
            <a:off x="8154398" y="204953"/>
            <a:ext cx="1785855" cy="560611"/>
            <a:chOff x="0" y="0"/>
            <a:chExt cx="3036120" cy="993188"/>
          </a:xfrm>
        </p:grpSpPr>
        <p:pic>
          <p:nvPicPr>
            <p:cNvPr id="5" name="Рисунок 1509011858">
              <a:extLst>
                <a:ext uri="{FF2B5EF4-FFF2-40B4-BE49-F238E27FC236}">
                  <a16:creationId xmlns:a16="http://schemas.microsoft.com/office/drawing/2014/main" id="{CB6F16F3-FF34-BE75-AF2D-5EEBAFF92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0" y="113672"/>
              <a:ext cx="1231321" cy="847191"/>
            </a:xfrm>
            <a:prstGeom prst="rect">
              <a:avLst/>
            </a:prstGeom>
          </p:spPr>
        </p:pic>
        <p:pic>
          <p:nvPicPr>
            <p:cNvPr id="12" name="Рисунок 1028986669">
              <a:extLst>
                <a:ext uri="{FF2B5EF4-FFF2-40B4-BE49-F238E27FC236}">
                  <a16:creationId xmlns:a16="http://schemas.microsoft.com/office/drawing/2014/main" id="{63F3911F-4639-1D7A-F23D-E507BECAE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596" t="33723" r="8805" b="27222"/>
            <a:stretch/>
          </p:blipFill>
          <p:spPr bwMode="auto">
            <a:xfrm>
              <a:off x="1376038" y="0"/>
              <a:ext cx="1660082" cy="9931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991645-EDFA-08D0-BD4D-B09DECB85C25}"/>
              </a:ext>
            </a:extLst>
          </p:cNvPr>
          <p:cNvSpPr/>
          <p:nvPr/>
        </p:nvSpPr>
        <p:spPr>
          <a:xfrm>
            <a:off x="7272560" y="3020"/>
            <a:ext cx="2520032" cy="9030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 descr="C:\Users\Priem\Desktop\новые лого\Новая папка (2)\лого бел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7537" y="4607169"/>
            <a:ext cx="1472716" cy="85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C481B305-FE9A-4649-8C5E-891F46FBC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31" y="1445915"/>
            <a:ext cx="9072563" cy="3633444"/>
          </a:xfrm>
        </p:spPr>
        <p:txBody>
          <a:bodyPr>
            <a:normAutofit/>
          </a:bodyPr>
          <a:lstStyle/>
          <a:p>
            <a:pPr marL="90723" algn="ctr"/>
            <a:r>
              <a:rPr lang="ru-RU" sz="248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г. Барнаул, ул. Мало-Тобольская, </a:t>
            </a:r>
            <a:r>
              <a:rPr lang="ru-RU" sz="248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19, </a:t>
            </a:r>
            <a:r>
              <a:rPr lang="ru-RU" sz="248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каб</a:t>
            </a:r>
            <a:r>
              <a:rPr lang="ru-RU" sz="248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110</a:t>
            </a:r>
          </a:p>
          <a:p>
            <a:pPr marL="0" indent="0" algn="ctr">
              <a:buNone/>
            </a:pPr>
            <a:endParaRPr lang="ru-RU" sz="248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48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Представительства</a:t>
            </a:r>
            <a:r>
              <a:rPr lang="ru-RU" sz="248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90723" algn="ctr"/>
            <a:r>
              <a:rPr lang="ru-RU" sz="248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Бийск, Рубцовск, Заринск, Алейск, </a:t>
            </a:r>
            <a:r>
              <a:rPr lang="ru-RU" sz="248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Славгород, </a:t>
            </a:r>
            <a:r>
              <a:rPr lang="ru-RU" sz="248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Мамонтово, Камень-на-Оби, Благовещенка,</a:t>
            </a:r>
          </a:p>
          <a:p>
            <a:pPr marL="0" indent="0" algn="ctr">
              <a:buNone/>
            </a:pPr>
            <a:r>
              <a:rPr lang="ru-RU" sz="248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Поспелиха, Угловское.</a:t>
            </a:r>
          </a:p>
          <a:p>
            <a:pPr marL="90723" algn="ctr"/>
            <a:endParaRPr lang="ru-RU" sz="248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48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(3852) 538-070 </a:t>
            </a:r>
          </a:p>
          <a:p>
            <a:pPr marL="90723" algn="ctr"/>
            <a:endParaRPr lang="ru-RU" sz="2067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A9C6F-2E73-435D-AA3A-125B281AE224}"/>
              </a:ext>
            </a:extLst>
          </p:cNvPr>
          <p:cNvSpPr txBox="1"/>
          <p:nvPr/>
        </p:nvSpPr>
        <p:spPr>
          <a:xfrm>
            <a:off x="3312120" y="591191"/>
            <a:ext cx="6356956" cy="85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723" algn="r">
              <a:spcBef>
                <a:spcPts val="248"/>
              </a:spcBef>
              <a:buClr>
                <a:srgbClr val="A5AB81"/>
              </a:buClr>
            </a:pPr>
            <a:r>
              <a:rPr lang="en-US" sz="496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afmz.ru</a:t>
            </a:r>
            <a:endParaRPr lang="ru-RU" sz="496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114C29-46EB-4274-96A6-473D0BC96929}"/>
              </a:ext>
            </a:extLst>
          </p:cNvPr>
          <p:cNvSpPr txBox="1"/>
          <p:nvPr/>
        </p:nvSpPr>
        <p:spPr>
          <a:xfrm>
            <a:off x="285288" y="5079358"/>
            <a:ext cx="7102678" cy="47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8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МКК Фонд Финансирования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038739C-5148-43E2-B917-D8F3661ABB11}"/>
              </a:ext>
            </a:extLst>
          </p:cNvPr>
          <p:cNvCxnSpPr>
            <a:cxnSpLocks/>
          </p:cNvCxnSpPr>
          <p:nvPr/>
        </p:nvCxnSpPr>
        <p:spPr>
          <a:xfrm>
            <a:off x="1727116" y="1240721"/>
            <a:ext cx="794196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2" descr="http://altfond.ru/images/pages/afm/2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964" y="413967"/>
            <a:ext cx="2904034" cy="760857"/>
          </a:xfrm>
          <a:prstGeom prst="rect">
            <a:avLst/>
          </a:prstGeom>
          <a:noFill/>
        </p:spPr>
      </p:pic>
      <p:pic>
        <p:nvPicPr>
          <p:cNvPr id="11" name="Рисунок 10" descr="C:\Users\kartashova\Desktop\WhatsApp Image 2021-03-17 at 16.11.24.jpe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980" y="491847"/>
            <a:ext cx="2017350" cy="693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789C57-40E4-EAAF-D644-DDB285C762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97" y="3606772"/>
            <a:ext cx="1472716" cy="147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73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2"/>
          <p:cNvSpPr txBox="1"/>
          <p:nvPr/>
        </p:nvSpPr>
        <p:spPr>
          <a:xfrm>
            <a:off x="935856" y="1395114"/>
            <a:ext cx="4320480" cy="288033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dirty="0">
              <a:solidFill>
                <a:srgbClr val="661900"/>
              </a:solidFill>
              <a:latin typeface="Arial"/>
            </a:endParaRPr>
          </a:p>
          <a:p>
            <a:r>
              <a:rPr lang="ru-RU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</a:p>
        </p:txBody>
      </p:sp>
      <p:sp>
        <p:nvSpPr>
          <p:cNvPr id="6" name="TextShape 1"/>
          <p:cNvSpPr txBox="1"/>
          <p:nvPr/>
        </p:nvSpPr>
        <p:spPr>
          <a:xfrm>
            <a:off x="287784" y="246752"/>
            <a:ext cx="9145016" cy="622918"/>
          </a:xfrm>
          <a:prstGeom prst="rect">
            <a:avLst/>
          </a:prstGeom>
        </p:spPr>
        <p:txBody>
          <a:bodyPr lIns="90000" tIns="45000" rIns="90000" bIns="45000"/>
          <a:lstStyle>
            <a:defPPr>
              <a:defRPr lang="ru-RU"/>
            </a:defPPr>
            <a:lvl1pPr>
              <a:defRPr sz="2800" b="1">
                <a:solidFill>
                  <a:srgbClr val="661900"/>
                </a:solidFill>
                <a:latin typeface="Arial"/>
              </a:defRPr>
            </a:lvl1pPr>
          </a:lstStyle>
          <a:p>
            <a:r>
              <a:rPr lang="ru-RU" dirty="0"/>
              <a:t>ГАРАНТИЙНАЯ ПОДДЕРЖКА </a:t>
            </a:r>
            <a:r>
              <a:rPr lang="ru-RU" dirty="0">
                <a:solidFill>
                  <a:srgbClr val="FF0000"/>
                </a:solidFill>
              </a:rPr>
              <a:t>при нехватке залога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7864" y="1323107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661900"/>
                </a:solidFill>
              </a:rPr>
              <a:t/>
            </a:r>
            <a:br>
              <a:rPr lang="ru-RU" dirty="0">
                <a:solidFill>
                  <a:srgbClr val="661900"/>
                </a:solidFill>
              </a:rPr>
            </a:br>
            <a:endParaRPr lang="ru-RU" dirty="0"/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5761D2-7E67-F105-E084-BD5099129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13" y="967144"/>
            <a:ext cx="4032448" cy="3499861"/>
          </a:xfrm>
          <a:prstGeom prst="rect">
            <a:avLst/>
          </a:prstGeom>
        </p:spPr>
      </p:pic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C8338A75-83B6-C21D-A877-0DEB1BC2D9DF}"/>
              </a:ext>
            </a:extLst>
          </p:cNvPr>
          <p:cNvGraphicFramePr/>
          <p:nvPr/>
        </p:nvGraphicFramePr>
        <p:xfrm>
          <a:off x="4352470" y="1052021"/>
          <a:ext cx="5512378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5A620585-34BA-943B-8C3A-2B08CB2408D9}"/>
              </a:ext>
            </a:extLst>
          </p:cNvPr>
          <p:cNvSpPr txBox="1"/>
          <p:nvPr/>
        </p:nvSpPr>
        <p:spPr>
          <a:xfrm>
            <a:off x="5659937" y="3331345"/>
            <a:ext cx="3499094" cy="7879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Размер комиссионного вознаграждения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0,25% - 0,5% годовых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6BCE70-D217-6356-5BA7-A3A333C3FB83}"/>
              </a:ext>
            </a:extLst>
          </p:cNvPr>
          <p:cNvSpPr txBox="1"/>
          <p:nvPr/>
        </p:nvSpPr>
        <p:spPr>
          <a:xfrm>
            <a:off x="1286037" y="3403524"/>
            <a:ext cx="4085605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ru-RU"/>
            </a:defPPr>
            <a:lvl1pPr>
              <a:spcBef>
                <a:spcPct val="20000"/>
              </a:spcBef>
              <a:defRPr sz="1400" b="1">
                <a:solidFill>
                  <a:prstClr val="white"/>
                </a:solidFill>
                <a:latin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Отсутствие</a:t>
            </a:r>
            <a:r>
              <a:rPr kumimoji="0" lang="ru-RU" sz="1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необходимости предоставлять дополнительное обеспечение, нести затраты на оценку, страхование объекта залога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C09D77-3A87-D907-D5EF-98047243ED44}"/>
              </a:ext>
            </a:extLst>
          </p:cNvPr>
          <p:cNvSpPr txBox="1"/>
          <p:nvPr/>
        </p:nvSpPr>
        <p:spPr>
          <a:xfrm>
            <a:off x="5437125" y="1971179"/>
            <a:ext cx="3424565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Не</a:t>
            </a:r>
            <a:r>
              <a:rPr kumimoji="0" lang="ru-RU" sz="1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требуется дополнительного сбора пакета документов на получение поручительства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E59915-F524-BB14-B713-D38F0D278D18}"/>
              </a:ext>
            </a:extLst>
          </p:cNvPr>
          <p:cNvSpPr txBox="1"/>
          <p:nvPr/>
        </p:nvSpPr>
        <p:spPr>
          <a:xfrm>
            <a:off x="1439912" y="817817"/>
            <a:ext cx="5797749" cy="307777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>
            <a:defPPr>
              <a:defRPr lang="ru-RU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 Black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661900"/>
                </a:solidFill>
                <a:latin typeface="Arial"/>
                <a:ea typeface="+mn-ea"/>
                <a:cs typeface="+mn-cs"/>
              </a:rPr>
              <a:t>Поручительство - выгодно и просто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EAA63F-786D-588A-9D39-5D886AFBADFC}"/>
              </a:ext>
            </a:extLst>
          </p:cNvPr>
          <p:cNvSpPr txBox="1"/>
          <p:nvPr/>
        </p:nvSpPr>
        <p:spPr>
          <a:xfrm>
            <a:off x="1903741" y="2080877"/>
            <a:ext cx="3424565" cy="5416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Срок принятия решения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3-5 дней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D1FFBC-CA95-7DA7-4096-2C5D472E44BE}"/>
              </a:ext>
            </a:extLst>
          </p:cNvPr>
          <p:cNvSpPr/>
          <p:nvPr/>
        </p:nvSpPr>
        <p:spPr>
          <a:xfrm>
            <a:off x="1115876" y="1467123"/>
            <a:ext cx="7848872" cy="3528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pc="-15" dirty="0">
                <a:solidFill>
                  <a:srgbClr val="540000"/>
                </a:solidFill>
                <a:latin typeface="Microsoft Sans Serif"/>
                <a:cs typeface="Microsoft Sans Serif"/>
              </a:rPr>
              <a:t>Срок принятия решения 3-5 дней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pc="-15" dirty="0">
                <a:solidFill>
                  <a:srgbClr val="540000"/>
                </a:solidFill>
                <a:latin typeface="Microsoft Sans Serif"/>
                <a:cs typeface="Microsoft Sans Serif"/>
              </a:rPr>
              <a:t>Не требуется дополнительного сбора пакета документов на получение поручительства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pc="-15" dirty="0">
                <a:solidFill>
                  <a:srgbClr val="540000"/>
                </a:solidFill>
                <a:latin typeface="Microsoft Sans Serif"/>
                <a:cs typeface="Microsoft Sans Serif"/>
              </a:rPr>
              <a:t>Отсутствие необходимости предоставлять дополнительное обеспечение, нести затраты на оценку, страхование объекта залога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pc="-15" dirty="0">
                <a:solidFill>
                  <a:srgbClr val="540000"/>
                </a:solidFill>
                <a:latin typeface="Microsoft Sans Serif"/>
                <a:cs typeface="Microsoft Sans Serif"/>
              </a:rPr>
              <a:t>Размер комиссионного вознаграждения </a:t>
            </a:r>
            <a:r>
              <a:rPr lang="ru-RU" b="1" spc="-15" dirty="0">
                <a:solidFill>
                  <a:srgbClr val="540000"/>
                </a:solidFill>
                <a:latin typeface="Microsoft Sans Serif"/>
                <a:cs typeface="Microsoft Sans Serif"/>
              </a:rPr>
              <a:t>0,25% - 0,5% </a:t>
            </a:r>
            <a:r>
              <a:rPr lang="ru-RU" spc="-15" dirty="0">
                <a:solidFill>
                  <a:srgbClr val="540000"/>
                </a:solidFill>
                <a:latin typeface="Microsoft Sans Serif"/>
                <a:cs typeface="Microsoft Sans Serif"/>
              </a:rPr>
              <a:t>годовых</a:t>
            </a:r>
          </a:p>
          <a:p>
            <a:pPr algn="ctr"/>
            <a:endParaRPr lang="en-US" spc="-15" dirty="0">
              <a:solidFill>
                <a:srgbClr val="540000"/>
              </a:solidFill>
              <a:latin typeface="Microsoft Sans Serif"/>
              <a:cs typeface="Microsoft Sans Serif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780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36E3A-89F9-EDC3-E26B-FF324A6E1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DB267F1-EA84-CE71-D90D-4CCC6BC73C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5069" y="765952"/>
          <a:ext cx="9841731" cy="4904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CorelDRAW" r:id="rId3" imgW="8416440" imgH="4188600" progId="">
                  <p:embed/>
                </p:oleObj>
              </mc:Choice>
              <mc:Fallback>
                <p:oleObj name="CorelDRAW" r:id="rId3" imgW="8416440" imgH="4188600" progId="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BDB267F1-EA84-CE71-D90D-4CCC6BC73C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069" y="765952"/>
                        <a:ext cx="9841731" cy="49044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DC71BC59-B49E-09B0-EC1D-9468A6E31A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66973" y="1205584"/>
          <a:ext cx="885656" cy="1742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CorelDRAW" r:id="rId5" imgW="757800" imgH="1488240" progId="">
                  <p:embed/>
                </p:oleObj>
              </mc:Choice>
              <mc:Fallback>
                <p:oleObj name="CorelDRAW" r:id="rId5" imgW="757800" imgH="1488240" progId="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DC71BC59-B49E-09B0-EC1D-9468A6E31A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6973" y="1205584"/>
                        <a:ext cx="885656" cy="17424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D6C62E-A0D6-8A5D-FABC-7A490ED0CD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5" y="305396"/>
            <a:ext cx="2680316" cy="42977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AB41DA-18A8-32D9-D33B-1A72EF5F81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" y="3216280"/>
            <a:ext cx="707181" cy="14082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97A7C8-B1D9-38DF-6FE3-9EEC5764FA66}"/>
              </a:ext>
            </a:extLst>
          </p:cNvPr>
          <p:cNvSpPr txBox="1"/>
          <p:nvPr/>
        </p:nvSpPr>
        <p:spPr>
          <a:xfrm>
            <a:off x="354357" y="4743230"/>
            <a:ext cx="3528392" cy="779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88" b="1" dirty="0">
                <a:latin typeface="Arial" panose="020B0604020202020204" pitchFamily="34" charset="0"/>
                <a:cs typeface="Arial" panose="020B0604020202020204" pitchFamily="34" charset="0"/>
              </a:rPr>
              <a:t>Успешный бизнес –</a:t>
            </a:r>
          </a:p>
          <a:p>
            <a:r>
              <a:rPr lang="ru-RU" sz="1488" b="1" dirty="0">
                <a:latin typeface="Arial" panose="020B0604020202020204" pitchFamily="34" charset="0"/>
                <a:cs typeface="Arial" panose="020B0604020202020204" pitchFamily="34" charset="0"/>
              </a:rPr>
              <a:t>          Ваше призвание, </a:t>
            </a:r>
          </a:p>
          <a:p>
            <a:r>
              <a:rPr lang="ru-RU" sz="1488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наша поддержка!</a:t>
            </a:r>
            <a:endParaRPr lang="ru-RU" sz="148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5F0702-FC27-92BA-D04A-CC0386606D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5666" y="1690720"/>
            <a:ext cx="2025794" cy="2025794"/>
          </a:xfrm>
          <a:prstGeom prst="rect">
            <a:avLst/>
          </a:prstGeom>
        </p:spPr>
      </p:pic>
      <p:pic>
        <p:nvPicPr>
          <p:cNvPr id="6" name="Рисунок 5" descr="Изображение выглядит как шаблон, прямоугольный, Симметрия,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2E51EBB4-A28B-B2EF-4DCB-98A5DE1CC9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27" y="1785415"/>
            <a:ext cx="1931099" cy="19310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15AC32-9ECD-6AB2-1A61-079B85D24D70}"/>
              </a:ext>
            </a:extLst>
          </p:cNvPr>
          <p:cNvSpPr/>
          <p:nvPr/>
        </p:nvSpPr>
        <p:spPr>
          <a:xfrm>
            <a:off x="3974472" y="3929129"/>
            <a:ext cx="2131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56221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ТГ-канал центра </a:t>
            </a:r>
          </a:p>
          <a:p>
            <a:pPr algn="ctr"/>
            <a:r>
              <a:rPr lang="ru-RU" b="1" dirty="0">
                <a:solidFill>
                  <a:srgbClr val="56221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«Мой бизнес»</a:t>
            </a:r>
            <a:endParaRPr lang="en-US" b="1" dirty="0">
              <a:solidFill>
                <a:srgbClr val="56221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83AC45A-3DE4-D27C-8F07-ACBAFC488B13}"/>
              </a:ext>
            </a:extLst>
          </p:cNvPr>
          <p:cNvSpPr/>
          <p:nvPr/>
        </p:nvSpPr>
        <p:spPr>
          <a:xfrm>
            <a:off x="6661122" y="3922496"/>
            <a:ext cx="2257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56221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Группа ВК центра </a:t>
            </a:r>
          </a:p>
          <a:p>
            <a:pPr algn="ctr"/>
            <a:r>
              <a:rPr lang="ru-RU" b="1" dirty="0">
                <a:solidFill>
                  <a:srgbClr val="56221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«Мой бизнес»</a:t>
            </a:r>
            <a:endParaRPr lang="en-US" b="1" dirty="0">
              <a:solidFill>
                <a:srgbClr val="56221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917FE2BC-B65F-F19C-0EA2-05316BCC25E4}"/>
              </a:ext>
            </a:extLst>
          </p:cNvPr>
          <p:cNvSpPr txBox="1">
            <a:spLocks/>
          </p:cNvSpPr>
          <p:nvPr/>
        </p:nvSpPr>
        <p:spPr>
          <a:xfrm>
            <a:off x="3744168" y="459011"/>
            <a:ext cx="5832648" cy="102640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96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мойбизнес22.рф     </a:t>
            </a:r>
            <a:r>
              <a:rPr lang="ru-RU" sz="9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8-800-222-8322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9600" b="1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96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г. Барнаул,  ул. </a:t>
            </a:r>
            <a:r>
              <a:rPr lang="ru-RU" sz="9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Мало-Тобольская, </a:t>
            </a:r>
            <a:r>
              <a:rPr lang="ru-RU" sz="96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19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Formular" panose="0200000000000000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ormular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5967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01" y="-117053"/>
            <a:ext cx="10080000" cy="5670000"/>
          </a:xfrm>
          <a:prstGeom prst="rect">
            <a:avLst/>
          </a:prstGeom>
          <a:ln>
            <a:noFill/>
          </a:ln>
        </p:spPr>
      </p:pic>
      <p:sp>
        <p:nvSpPr>
          <p:cNvPr id="45" name="TextShape 1"/>
          <p:cNvSpPr txBox="1"/>
          <p:nvPr/>
        </p:nvSpPr>
        <p:spPr>
          <a:xfrm>
            <a:off x="934694" y="84272"/>
            <a:ext cx="6492412" cy="847864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2800" b="1" dirty="0">
                <a:solidFill>
                  <a:srgbClr val="540000"/>
                </a:solidFill>
              </a:rPr>
              <a:t>ОБРАЗОВАТЕЛЬНЫЕ ПРОГРАММЫ</a:t>
            </a:r>
            <a:endParaRPr sz="2800" b="1" dirty="0">
              <a:solidFill>
                <a:srgbClr val="540000"/>
              </a:solidFill>
            </a:endParaRPr>
          </a:p>
        </p:txBody>
      </p:sp>
      <p:sp>
        <p:nvSpPr>
          <p:cNvPr id="46" name="TextShape 2"/>
          <p:cNvSpPr txBox="1"/>
          <p:nvPr/>
        </p:nvSpPr>
        <p:spPr>
          <a:xfrm>
            <a:off x="671576" y="1882887"/>
            <a:ext cx="8496808" cy="2653560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endParaRPr lang="ru-RU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endParaRPr lang="ru-RU" dirty="0">
              <a:solidFill>
                <a:srgbClr val="661900"/>
              </a:solidFill>
              <a:latin typeface="Arial"/>
            </a:endParaRPr>
          </a:p>
          <a:p>
            <a:endParaRPr lang="ru-RU" dirty="0">
              <a:solidFill>
                <a:srgbClr val="661900"/>
              </a:solidFill>
              <a:latin typeface="Arial"/>
            </a:endParaRPr>
          </a:p>
          <a:p>
            <a:r>
              <a:rPr lang="ru-RU" dirty="0">
                <a:solidFill>
                  <a:srgbClr val="661900"/>
                </a:solidFill>
                <a:latin typeface="Arial"/>
              </a:rPr>
              <a:t>     </a:t>
            </a:r>
            <a:endParaRPr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91840" y="389784"/>
            <a:ext cx="8376544" cy="4903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831">
              <a:spcBef>
                <a:spcPts val="825"/>
              </a:spcBef>
              <a:tabLst>
                <a:tab pos="387526" algn="l"/>
                <a:tab pos="388101" algn="l"/>
              </a:tabLst>
            </a:pPr>
            <a:endParaRPr lang="ru-RU" sz="2000" spc="-5" dirty="0">
              <a:solidFill>
                <a:srgbClr val="540000"/>
              </a:solidFill>
              <a:cs typeface="Arial"/>
            </a:endParaRPr>
          </a:p>
          <a:p>
            <a:pPr marL="127831">
              <a:spcBef>
                <a:spcPts val="825"/>
              </a:spcBef>
              <a:buFont typeface="Arial" pitchFamily="34" charset="0"/>
              <a:buChar char="•"/>
              <a:tabLst>
                <a:tab pos="387526" algn="l"/>
                <a:tab pos="388101" algn="l"/>
              </a:tabLst>
            </a:pPr>
            <a:r>
              <a:rPr lang="ru-RU" sz="1400" spc="-5" dirty="0">
                <a:solidFill>
                  <a:srgbClr val="540000"/>
                </a:solidFill>
                <a:cs typeface="Arial"/>
              </a:rPr>
              <a:t>  </a:t>
            </a:r>
            <a:r>
              <a:rPr lang="ru-RU" sz="1600" spc="-5" dirty="0">
                <a:solidFill>
                  <a:srgbClr val="540000"/>
                </a:solidFill>
                <a:cs typeface="Arial"/>
              </a:rPr>
              <a:t>Создание бизнеса «с нуля», разработка бизнес-плана </a:t>
            </a:r>
          </a:p>
          <a:p>
            <a:pPr marL="127831">
              <a:spcBef>
                <a:spcPts val="825"/>
              </a:spcBef>
              <a:buFont typeface="Arial" pitchFamily="34" charset="0"/>
              <a:buChar char="•"/>
              <a:tabLst>
                <a:tab pos="387526" algn="l"/>
                <a:tab pos="388101" algn="l"/>
              </a:tabLst>
            </a:pPr>
            <a:r>
              <a:rPr lang="ru-RU" sz="1600" spc="-5" dirty="0">
                <a:solidFill>
                  <a:srgbClr val="540000"/>
                </a:solidFill>
                <a:cs typeface="Arial"/>
              </a:rPr>
              <a:t>  Продажи на российских маркетплейсах</a:t>
            </a:r>
          </a:p>
          <a:p>
            <a:pPr marL="127831">
              <a:spcBef>
                <a:spcPts val="825"/>
              </a:spcBef>
              <a:buFont typeface="Arial" pitchFamily="34" charset="0"/>
              <a:buChar char="•"/>
              <a:tabLst>
                <a:tab pos="387526" algn="l"/>
                <a:tab pos="388101" algn="l"/>
              </a:tabLst>
            </a:pPr>
            <a:r>
              <a:rPr lang="ru-RU" sz="1600" spc="-5" dirty="0">
                <a:solidFill>
                  <a:srgbClr val="540000"/>
                </a:solidFill>
                <a:cs typeface="Arial"/>
              </a:rPr>
              <a:t>  Запуск компании по продвижению в Интернете</a:t>
            </a:r>
            <a:endParaRPr lang="en-US" sz="1600" spc="-5" dirty="0">
              <a:solidFill>
                <a:srgbClr val="540000"/>
              </a:solidFill>
              <a:cs typeface="Arial"/>
            </a:endParaRPr>
          </a:p>
          <a:p>
            <a:pPr marL="127831">
              <a:spcBef>
                <a:spcPts val="825"/>
              </a:spcBef>
              <a:buFont typeface="Arial" pitchFamily="34" charset="0"/>
              <a:buChar char="•"/>
              <a:tabLst>
                <a:tab pos="387526" algn="l"/>
                <a:tab pos="388101" algn="l"/>
              </a:tabLst>
            </a:pPr>
            <a:r>
              <a:rPr lang="ru-RU" sz="1600" spc="-5" dirty="0">
                <a:solidFill>
                  <a:srgbClr val="540000"/>
                </a:solidFill>
                <a:cs typeface="Arial"/>
              </a:rPr>
              <a:t>  Обучение по работе с нейросетями</a:t>
            </a:r>
          </a:p>
          <a:p>
            <a:pPr marL="127831">
              <a:spcBef>
                <a:spcPts val="825"/>
              </a:spcBef>
              <a:buFont typeface="Arial" pitchFamily="34" charset="0"/>
              <a:buChar char="•"/>
              <a:tabLst>
                <a:tab pos="387526" algn="l"/>
                <a:tab pos="388101" algn="l"/>
              </a:tabLst>
            </a:pPr>
            <a:r>
              <a:rPr lang="ru-RU" sz="1600" spc="-5" dirty="0">
                <a:solidFill>
                  <a:srgbClr val="540000"/>
                </a:solidFill>
                <a:cs typeface="Arial"/>
              </a:rPr>
              <a:t>  Упаковка бизнеса во франшизу</a:t>
            </a:r>
          </a:p>
          <a:p>
            <a:pPr marL="127831">
              <a:spcBef>
                <a:spcPts val="825"/>
              </a:spcBef>
              <a:buFont typeface="Arial" pitchFamily="34" charset="0"/>
              <a:buChar char="•"/>
              <a:tabLst>
                <a:tab pos="387526" algn="l"/>
                <a:tab pos="388101" algn="l"/>
              </a:tabLst>
            </a:pPr>
            <a:r>
              <a:rPr lang="ru-RU" sz="1600" spc="-5" dirty="0">
                <a:solidFill>
                  <a:srgbClr val="540000"/>
                </a:solidFill>
                <a:cs typeface="Arial"/>
              </a:rPr>
              <a:t>  Обучение по работе с персоналом и формированию команды</a:t>
            </a:r>
          </a:p>
          <a:p>
            <a:pPr marL="299281" indent="-171450">
              <a:spcBef>
                <a:spcPts val="825"/>
              </a:spcBef>
              <a:buFont typeface="Arial" panose="020B0604020202020204" pitchFamily="34" charset="0"/>
              <a:buChar char="•"/>
              <a:tabLst>
                <a:tab pos="387526" algn="l"/>
                <a:tab pos="388101" algn="l"/>
              </a:tabLst>
            </a:pPr>
            <a:r>
              <a:rPr lang="ru-RU" sz="1600" spc="-5" dirty="0">
                <a:solidFill>
                  <a:srgbClr val="540000"/>
                </a:solidFill>
                <a:cs typeface="Arial"/>
              </a:rPr>
              <a:t>Участие в госзакупках</a:t>
            </a:r>
          </a:p>
          <a:p>
            <a:pPr marL="299281" indent="-171450">
              <a:spcBef>
                <a:spcPts val="825"/>
              </a:spcBef>
              <a:buFont typeface="Arial" panose="020B0604020202020204" pitchFamily="34" charset="0"/>
              <a:buChar char="•"/>
              <a:tabLst>
                <a:tab pos="387526" algn="l"/>
                <a:tab pos="388101" algn="l"/>
              </a:tabLst>
            </a:pPr>
            <a:r>
              <a:rPr lang="ru-RU" sz="1500" spc="-5" dirty="0">
                <a:solidFill>
                  <a:srgbClr val="540000"/>
                </a:solidFill>
                <a:cs typeface="Arial"/>
              </a:rPr>
              <a:t>Регистрация товарных знаков, защита интеллектуальной собственности</a:t>
            </a:r>
          </a:p>
          <a:p>
            <a:pPr marL="299281" indent="-171450">
              <a:spcBef>
                <a:spcPts val="825"/>
              </a:spcBef>
              <a:buFont typeface="Arial" panose="020B0604020202020204" pitchFamily="34" charset="0"/>
              <a:buChar char="•"/>
              <a:tabLst>
                <a:tab pos="387526" algn="l"/>
                <a:tab pos="388101" algn="l"/>
              </a:tabLst>
            </a:pPr>
            <a:r>
              <a:rPr lang="ru-RU" sz="1600" spc="-5" dirty="0">
                <a:solidFill>
                  <a:srgbClr val="540000"/>
                </a:solidFill>
                <a:cs typeface="Arial"/>
              </a:rPr>
              <a:t>Для самозанятых граждан по развитию собственного дела</a:t>
            </a:r>
          </a:p>
          <a:p>
            <a:pPr marL="299281" indent="-171450">
              <a:spcBef>
                <a:spcPts val="825"/>
              </a:spcBef>
              <a:buFont typeface="Arial" panose="020B0604020202020204" pitchFamily="34" charset="0"/>
              <a:buChar char="•"/>
              <a:tabLst>
                <a:tab pos="387526" algn="l"/>
                <a:tab pos="388101" algn="l"/>
              </a:tabLst>
            </a:pPr>
            <a:r>
              <a:rPr lang="ru-RU" sz="1600" spc="-5" dirty="0">
                <a:solidFill>
                  <a:srgbClr val="540000"/>
                </a:solidFill>
                <a:cs typeface="Arial"/>
              </a:rPr>
              <a:t>Для предпринимателей креативных индустрий</a:t>
            </a:r>
          </a:p>
          <a:p>
            <a:pPr marL="299281" indent="-171450">
              <a:spcBef>
                <a:spcPts val="825"/>
              </a:spcBef>
              <a:buFont typeface="Arial" panose="020B0604020202020204" pitchFamily="34" charset="0"/>
              <a:buChar char="•"/>
              <a:tabLst>
                <a:tab pos="387526" algn="l"/>
                <a:tab pos="388101" algn="l"/>
              </a:tabLst>
            </a:pPr>
            <a:r>
              <a:rPr lang="ru-RU" sz="1600" spc="-5" dirty="0">
                <a:solidFill>
                  <a:srgbClr val="540000"/>
                </a:solidFill>
                <a:cs typeface="Arial"/>
              </a:rPr>
              <a:t>Губернаторская программа подготовки профессиональных </a:t>
            </a:r>
            <a:r>
              <a:rPr lang="ru-RU" sz="1600" spc="-5" dirty="0" smtClean="0">
                <a:solidFill>
                  <a:srgbClr val="540000"/>
                </a:solidFill>
                <a:cs typeface="Arial"/>
              </a:rPr>
              <a:t>кадров</a:t>
            </a:r>
          </a:p>
          <a:p>
            <a:pPr marL="127831">
              <a:spcBef>
                <a:spcPts val="825"/>
              </a:spcBef>
              <a:tabLst>
                <a:tab pos="387526" algn="l"/>
                <a:tab pos="388101" algn="l"/>
              </a:tabLst>
            </a:pPr>
            <a:r>
              <a:rPr lang="ru-RU" sz="1600" spc="-5" dirty="0" smtClean="0">
                <a:solidFill>
                  <a:srgbClr val="540000"/>
                </a:solidFill>
                <a:cs typeface="Arial"/>
              </a:rPr>
              <a:t> </a:t>
            </a:r>
            <a:r>
              <a:rPr lang="ru-RU" sz="1600" spc="-5" dirty="0">
                <a:solidFill>
                  <a:srgbClr val="540000"/>
                </a:solidFill>
                <a:cs typeface="Arial"/>
              </a:rPr>
              <a:t>для сферы малого и среднего предпринимательства Алтайского края</a:t>
            </a:r>
          </a:p>
          <a:p>
            <a:pPr marL="127831">
              <a:spcBef>
                <a:spcPts val="825"/>
              </a:spcBef>
              <a:buFont typeface="Arial" pitchFamily="34" charset="0"/>
              <a:buChar char="•"/>
              <a:tabLst>
                <a:tab pos="387526" algn="l"/>
                <a:tab pos="388101" algn="l"/>
              </a:tabLst>
            </a:pPr>
            <a:endParaRPr lang="ru-RU" sz="1400" spc="-5" dirty="0">
              <a:solidFill>
                <a:srgbClr val="540000"/>
              </a:solidFill>
              <a:cs typeface="Arial"/>
            </a:endParaRPr>
          </a:p>
        </p:txBody>
      </p:sp>
      <p:sp>
        <p:nvSpPr>
          <p:cNvPr id="11" name="Freeform 101"/>
          <p:cNvSpPr>
            <a:spLocks noEditPoints="1"/>
          </p:cNvSpPr>
          <p:nvPr/>
        </p:nvSpPr>
        <p:spPr bwMode="auto">
          <a:xfrm>
            <a:off x="9054556" y="4833124"/>
            <a:ext cx="708983" cy="605474"/>
          </a:xfrm>
          <a:custGeom>
            <a:avLst/>
            <a:gdLst/>
            <a:ahLst/>
            <a:cxnLst>
              <a:cxn ang="0">
                <a:pos x="39" y="36"/>
              </a:cxn>
              <a:cxn ang="0">
                <a:pos x="41" y="44"/>
              </a:cxn>
              <a:cxn ang="0">
                <a:pos x="35" y="50"/>
              </a:cxn>
              <a:cxn ang="0">
                <a:pos x="27" y="53"/>
              </a:cxn>
              <a:cxn ang="0">
                <a:pos x="18" y="53"/>
              </a:cxn>
              <a:cxn ang="0">
                <a:pos x="11" y="50"/>
              </a:cxn>
              <a:cxn ang="0">
                <a:pos x="4" y="44"/>
              </a:cxn>
              <a:cxn ang="0">
                <a:pos x="6" y="36"/>
              </a:cxn>
              <a:cxn ang="0">
                <a:pos x="0" y="28"/>
              </a:cxn>
              <a:cxn ang="0">
                <a:pos x="7" y="23"/>
              </a:cxn>
              <a:cxn ang="0">
                <a:pos x="4" y="18"/>
              </a:cxn>
              <a:cxn ang="0">
                <a:pos x="15" y="16"/>
              </a:cxn>
              <a:cxn ang="0">
                <a:pos x="19" y="8"/>
              </a:cxn>
              <a:cxn ang="0">
                <a:pos x="28" y="15"/>
              </a:cxn>
              <a:cxn ang="0">
                <a:pos x="35" y="12"/>
              </a:cxn>
              <a:cxn ang="0">
                <a:pos x="41" y="19"/>
              </a:cxn>
              <a:cxn ang="0">
                <a:pos x="45" y="27"/>
              </a:cxn>
              <a:cxn ang="0">
                <a:pos x="23" y="22"/>
              </a:cxn>
              <a:cxn ang="0">
                <a:pos x="32" y="31"/>
              </a:cxn>
              <a:cxn ang="0">
                <a:pos x="63" y="16"/>
              </a:cxn>
              <a:cxn ang="0">
                <a:pos x="64" y="24"/>
              </a:cxn>
              <a:cxn ang="0">
                <a:pos x="55" y="22"/>
              </a:cxn>
              <a:cxn ang="0">
                <a:pos x="46" y="24"/>
              </a:cxn>
              <a:cxn ang="0">
                <a:pos x="46" y="16"/>
              </a:cxn>
              <a:cxn ang="0">
                <a:pos x="46" y="9"/>
              </a:cxn>
              <a:cxn ang="0">
                <a:pos x="46" y="2"/>
              </a:cxn>
              <a:cxn ang="0">
                <a:pos x="55" y="4"/>
              </a:cxn>
              <a:cxn ang="0">
                <a:pos x="59" y="0"/>
              </a:cxn>
              <a:cxn ang="0">
                <a:pos x="62" y="7"/>
              </a:cxn>
              <a:cxn ang="0">
                <a:pos x="68" y="15"/>
              </a:cxn>
              <a:cxn ang="0">
                <a:pos x="62" y="55"/>
              </a:cxn>
              <a:cxn ang="0">
                <a:pos x="59" y="63"/>
              </a:cxn>
              <a:cxn ang="0">
                <a:pos x="54" y="59"/>
              </a:cxn>
              <a:cxn ang="0">
                <a:pos x="45" y="60"/>
              </a:cxn>
              <a:cxn ang="0">
                <a:pos x="41" y="52"/>
              </a:cxn>
              <a:cxn ang="0">
                <a:pos x="47" y="44"/>
              </a:cxn>
              <a:cxn ang="0">
                <a:pos x="50" y="36"/>
              </a:cxn>
              <a:cxn ang="0">
                <a:pos x="56" y="40"/>
              </a:cxn>
              <a:cxn ang="0">
                <a:pos x="64" y="39"/>
              </a:cxn>
              <a:cxn ang="0">
                <a:pos x="63" y="46"/>
              </a:cxn>
              <a:cxn ang="0">
                <a:pos x="55" y="8"/>
              </a:cxn>
              <a:cxn ang="0">
                <a:pos x="59" y="13"/>
              </a:cxn>
              <a:cxn ang="0">
                <a:pos x="50" y="49"/>
              </a:cxn>
              <a:cxn ang="0">
                <a:pos x="55" y="45"/>
              </a:cxn>
            </a:cxnLst>
            <a:rect l="0" t="0" r="r" b="b"/>
            <a:pathLst>
              <a:path w="68" h="63">
                <a:moveTo>
                  <a:pt x="45" y="35"/>
                </a:moveTo>
                <a:cubicBezTo>
                  <a:pt x="45" y="35"/>
                  <a:pt x="45" y="36"/>
                  <a:pt x="45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7"/>
                  <a:pt x="38" y="38"/>
                  <a:pt x="38" y="39"/>
                </a:cubicBezTo>
                <a:cubicBezTo>
                  <a:pt x="39" y="41"/>
                  <a:pt x="40" y="42"/>
                  <a:pt x="41" y="43"/>
                </a:cubicBezTo>
                <a:cubicBezTo>
                  <a:pt x="41" y="43"/>
                  <a:pt x="41" y="44"/>
                  <a:pt x="41" y="44"/>
                </a:cubicBezTo>
                <a:cubicBezTo>
                  <a:pt x="41" y="44"/>
                  <a:pt x="41" y="44"/>
                  <a:pt x="41" y="45"/>
                </a:cubicBezTo>
                <a:cubicBezTo>
                  <a:pt x="40" y="46"/>
                  <a:pt x="36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1" y="47"/>
                  <a:pt x="31" y="47"/>
                  <a:pt x="31" y="47"/>
                </a:cubicBezTo>
                <a:cubicBezTo>
                  <a:pt x="30" y="47"/>
                  <a:pt x="29" y="47"/>
                  <a:pt x="28" y="48"/>
                </a:cubicBezTo>
                <a:cubicBezTo>
                  <a:pt x="28" y="49"/>
                  <a:pt x="27" y="51"/>
                  <a:pt x="27" y="53"/>
                </a:cubicBezTo>
                <a:cubicBezTo>
                  <a:pt x="27" y="54"/>
                  <a:pt x="26" y="54"/>
                  <a:pt x="26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8" y="54"/>
                  <a:pt x="18" y="53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7"/>
                  <a:pt x="16" y="47"/>
                  <a:pt x="15" y="47"/>
                </a:cubicBezTo>
                <a:cubicBezTo>
                  <a:pt x="11" y="50"/>
                  <a:pt x="11" y="50"/>
                  <a:pt x="11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50"/>
                  <a:pt x="9" y="50"/>
                  <a:pt x="9" y="50"/>
                </a:cubicBezTo>
                <a:cubicBezTo>
                  <a:pt x="8" y="49"/>
                  <a:pt x="4" y="45"/>
                  <a:pt x="4" y="44"/>
                </a:cubicBezTo>
                <a:cubicBezTo>
                  <a:pt x="4" y="44"/>
                  <a:pt x="4" y="44"/>
                  <a:pt x="4" y="43"/>
                </a:cubicBezTo>
                <a:cubicBezTo>
                  <a:pt x="5" y="42"/>
                  <a:pt x="6" y="41"/>
                  <a:pt x="7" y="39"/>
                </a:cubicBezTo>
                <a:cubicBezTo>
                  <a:pt x="7" y="38"/>
                  <a:pt x="6" y="37"/>
                  <a:pt x="6" y="36"/>
                </a:cubicBezTo>
                <a:cubicBezTo>
                  <a:pt x="1" y="35"/>
                  <a:pt x="1" y="35"/>
                  <a:pt x="1" y="35"/>
                </a:cubicBezTo>
                <a:cubicBezTo>
                  <a:pt x="0" y="35"/>
                  <a:pt x="0" y="35"/>
                  <a:pt x="0" y="3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7"/>
                  <a:pt x="0" y="27"/>
                  <a:pt x="1" y="27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5"/>
                  <a:pt x="7" y="24"/>
                  <a:pt x="7" y="23"/>
                </a:cubicBezTo>
                <a:cubicBezTo>
                  <a:pt x="6" y="22"/>
                  <a:pt x="5" y="20"/>
                  <a:pt x="4" y="19"/>
                </a:cubicBezTo>
                <a:cubicBezTo>
                  <a:pt x="4" y="19"/>
                  <a:pt x="4" y="19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7"/>
                  <a:pt x="9" y="12"/>
                  <a:pt x="10" y="12"/>
                </a:cubicBezTo>
                <a:cubicBezTo>
                  <a:pt x="10" y="12"/>
                  <a:pt x="10" y="12"/>
                  <a:pt x="11" y="13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5"/>
                  <a:pt x="16" y="15"/>
                  <a:pt x="17" y="15"/>
                </a:cubicBezTo>
                <a:cubicBezTo>
                  <a:pt x="18" y="13"/>
                  <a:pt x="18" y="11"/>
                  <a:pt x="18" y="9"/>
                </a:cubicBezTo>
                <a:cubicBezTo>
                  <a:pt x="18" y="9"/>
                  <a:pt x="19" y="8"/>
                  <a:pt x="19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7" y="9"/>
                  <a:pt x="27" y="9"/>
                </a:cubicBezTo>
                <a:cubicBezTo>
                  <a:pt x="28" y="15"/>
                  <a:pt x="28" y="15"/>
                  <a:pt x="28" y="15"/>
                </a:cubicBezTo>
                <a:cubicBezTo>
                  <a:pt x="29" y="15"/>
                  <a:pt x="30" y="15"/>
                  <a:pt x="31" y="16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2"/>
                  <a:pt x="35" y="12"/>
                  <a:pt x="35" y="12"/>
                </a:cubicBezTo>
                <a:cubicBezTo>
                  <a:pt x="36" y="12"/>
                  <a:pt x="36" y="12"/>
                  <a:pt x="36" y="13"/>
                </a:cubicBezTo>
                <a:cubicBezTo>
                  <a:pt x="37" y="13"/>
                  <a:pt x="41" y="17"/>
                  <a:pt x="41" y="18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0"/>
                  <a:pt x="39" y="22"/>
                  <a:pt x="38" y="23"/>
                </a:cubicBezTo>
                <a:cubicBezTo>
                  <a:pt x="38" y="24"/>
                  <a:pt x="39" y="25"/>
                  <a:pt x="39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8"/>
                </a:cubicBezTo>
                <a:lnTo>
                  <a:pt x="45" y="35"/>
                </a:lnTo>
                <a:close/>
                <a:moveTo>
                  <a:pt x="23" y="22"/>
                </a:moveTo>
                <a:cubicBezTo>
                  <a:pt x="18" y="22"/>
                  <a:pt x="13" y="26"/>
                  <a:pt x="13" y="31"/>
                </a:cubicBezTo>
                <a:cubicBezTo>
                  <a:pt x="13" y="36"/>
                  <a:pt x="18" y="40"/>
                  <a:pt x="23" y="40"/>
                </a:cubicBezTo>
                <a:cubicBezTo>
                  <a:pt x="28" y="40"/>
                  <a:pt x="32" y="36"/>
                  <a:pt x="32" y="31"/>
                </a:cubicBezTo>
                <a:cubicBezTo>
                  <a:pt x="32" y="26"/>
                  <a:pt x="28" y="22"/>
                  <a:pt x="23" y="22"/>
                </a:cubicBezTo>
                <a:close/>
                <a:moveTo>
                  <a:pt x="68" y="15"/>
                </a:moveTo>
                <a:cubicBezTo>
                  <a:pt x="68" y="16"/>
                  <a:pt x="64" y="16"/>
                  <a:pt x="63" y="16"/>
                </a:cubicBezTo>
                <a:cubicBezTo>
                  <a:pt x="63" y="17"/>
                  <a:pt x="62" y="18"/>
                  <a:pt x="62" y="18"/>
                </a:cubicBezTo>
                <a:cubicBezTo>
                  <a:pt x="62" y="19"/>
                  <a:pt x="64" y="23"/>
                  <a:pt x="64" y="23"/>
                </a:cubicBezTo>
                <a:cubicBezTo>
                  <a:pt x="64" y="23"/>
                  <a:pt x="64" y="23"/>
                  <a:pt x="64" y="24"/>
                </a:cubicBezTo>
                <a:cubicBezTo>
                  <a:pt x="63" y="24"/>
                  <a:pt x="59" y="26"/>
                  <a:pt x="59" y="26"/>
                </a:cubicBezTo>
                <a:cubicBezTo>
                  <a:pt x="59" y="26"/>
                  <a:pt x="56" y="22"/>
                  <a:pt x="56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2"/>
                  <a:pt x="50" y="26"/>
                  <a:pt x="50" y="26"/>
                </a:cubicBezTo>
                <a:cubicBezTo>
                  <a:pt x="50" y="26"/>
                  <a:pt x="46" y="24"/>
                  <a:pt x="46" y="24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7" y="19"/>
                  <a:pt x="47" y="18"/>
                </a:cubicBezTo>
                <a:cubicBezTo>
                  <a:pt x="47" y="18"/>
                  <a:pt x="46" y="17"/>
                  <a:pt x="46" y="16"/>
                </a:cubicBezTo>
                <a:cubicBezTo>
                  <a:pt x="45" y="16"/>
                  <a:pt x="41" y="16"/>
                  <a:pt x="41" y="1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5" y="9"/>
                  <a:pt x="46" y="9"/>
                </a:cubicBezTo>
                <a:cubicBezTo>
                  <a:pt x="46" y="9"/>
                  <a:pt x="47" y="8"/>
                  <a:pt x="47" y="7"/>
                </a:cubicBezTo>
                <a:cubicBezTo>
                  <a:pt x="47" y="7"/>
                  <a:pt x="45" y="3"/>
                  <a:pt x="45" y="2"/>
                </a:cubicBezTo>
                <a:cubicBezTo>
                  <a:pt x="45" y="2"/>
                  <a:pt x="45" y="2"/>
                  <a:pt x="46" y="2"/>
                </a:cubicBezTo>
                <a:cubicBezTo>
                  <a:pt x="46" y="2"/>
                  <a:pt x="50" y="0"/>
                  <a:pt x="50" y="0"/>
                </a:cubicBezTo>
                <a:cubicBezTo>
                  <a:pt x="50" y="0"/>
                  <a:pt x="53" y="3"/>
                  <a:pt x="54" y="4"/>
                </a:cubicBezTo>
                <a:cubicBezTo>
                  <a:pt x="54" y="4"/>
                  <a:pt x="54" y="4"/>
                  <a:pt x="55" y="4"/>
                </a:cubicBezTo>
                <a:cubicBezTo>
                  <a:pt x="55" y="4"/>
                  <a:pt x="55" y="4"/>
                  <a:pt x="56" y="4"/>
                </a:cubicBezTo>
                <a:cubicBezTo>
                  <a:pt x="57" y="2"/>
                  <a:pt x="58" y="1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63" y="2"/>
                  <a:pt x="64" y="2"/>
                </a:cubicBezTo>
                <a:cubicBezTo>
                  <a:pt x="64" y="2"/>
                  <a:pt x="64" y="2"/>
                  <a:pt x="64" y="2"/>
                </a:cubicBezTo>
                <a:cubicBezTo>
                  <a:pt x="64" y="3"/>
                  <a:pt x="62" y="7"/>
                  <a:pt x="62" y="7"/>
                </a:cubicBezTo>
                <a:cubicBezTo>
                  <a:pt x="62" y="8"/>
                  <a:pt x="63" y="9"/>
                  <a:pt x="63" y="9"/>
                </a:cubicBezTo>
                <a:cubicBezTo>
                  <a:pt x="64" y="9"/>
                  <a:pt x="68" y="10"/>
                  <a:pt x="68" y="10"/>
                </a:cubicBezTo>
                <a:lnTo>
                  <a:pt x="68" y="15"/>
                </a:lnTo>
                <a:close/>
                <a:moveTo>
                  <a:pt x="68" y="52"/>
                </a:moveTo>
                <a:cubicBezTo>
                  <a:pt x="68" y="52"/>
                  <a:pt x="64" y="53"/>
                  <a:pt x="63" y="53"/>
                </a:cubicBezTo>
                <a:cubicBezTo>
                  <a:pt x="63" y="54"/>
                  <a:pt x="62" y="54"/>
                  <a:pt x="62" y="55"/>
                </a:cubicBezTo>
                <a:cubicBezTo>
                  <a:pt x="62" y="56"/>
                  <a:pt x="64" y="59"/>
                  <a:pt x="6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3" y="60"/>
                  <a:pt x="59" y="63"/>
                  <a:pt x="59" y="63"/>
                </a:cubicBezTo>
                <a:cubicBezTo>
                  <a:pt x="59" y="63"/>
                  <a:pt x="56" y="59"/>
                  <a:pt x="56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3" y="59"/>
                  <a:pt x="50" y="63"/>
                  <a:pt x="50" y="63"/>
                </a:cubicBezTo>
                <a:cubicBezTo>
                  <a:pt x="50" y="63"/>
                  <a:pt x="46" y="60"/>
                  <a:pt x="46" y="60"/>
                </a:cubicBezTo>
                <a:cubicBezTo>
                  <a:pt x="45" y="60"/>
                  <a:pt x="45" y="60"/>
                  <a:pt x="45" y="60"/>
                </a:cubicBezTo>
                <a:cubicBezTo>
                  <a:pt x="45" y="59"/>
                  <a:pt x="47" y="56"/>
                  <a:pt x="47" y="55"/>
                </a:cubicBezTo>
                <a:cubicBezTo>
                  <a:pt x="47" y="54"/>
                  <a:pt x="46" y="54"/>
                  <a:pt x="46" y="53"/>
                </a:cubicBezTo>
                <a:cubicBezTo>
                  <a:pt x="45" y="53"/>
                  <a:pt x="41" y="52"/>
                  <a:pt x="41" y="52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6"/>
                  <a:pt x="45" y="46"/>
                  <a:pt x="46" y="46"/>
                </a:cubicBezTo>
                <a:cubicBezTo>
                  <a:pt x="46" y="45"/>
                  <a:pt x="47" y="45"/>
                  <a:pt x="47" y="44"/>
                </a:cubicBezTo>
                <a:cubicBezTo>
                  <a:pt x="47" y="43"/>
                  <a:pt x="45" y="40"/>
                  <a:pt x="45" y="39"/>
                </a:cubicBezTo>
                <a:cubicBezTo>
                  <a:pt x="45" y="39"/>
                  <a:pt x="45" y="39"/>
                  <a:pt x="46" y="39"/>
                </a:cubicBezTo>
                <a:cubicBezTo>
                  <a:pt x="46" y="39"/>
                  <a:pt x="50" y="36"/>
                  <a:pt x="50" y="36"/>
                </a:cubicBezTo>
                <a:cubicBezTo>
                  <a:pt x="50" y="36"/>
                  <a:pt x="53" y="40"/>
                  <a:pt x="54" y="40"/>
                </a:cubicBezTo>
                <a:cubicBezTo>
                  <a:pt x="54" y="40"/>
                  <a:pt x="54" y="40"/>
                  <a:pt x="55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8" y="38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63" y="39"/>
                  <a:pt x="64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40"/>
                  <a:pt x="62" y="43"/>
                  <a:pt x="62" y="44"/>
                </a:cubicBezTo>
                <a:cubicBezTo>
                  <a:pt x="62" y="45"/>
                  <a:pt x="63" y="45"/>
                  <a:pt x="63" y="46"/>
                </a:cubicBezTo>
                <a:cubicBezTo>
                  <a:pt x="64" y="46"/>
                  <a:pt x="68" y="46"/>
                  <a:pt x="68" y="47"/>
                </a:cubicBezTo>
                <a:lnTo>
                  <a:pt x="68" y="52"/>
                </a:lnTo>
                <a:close/>
                <a:moveTo>
                  <a:pt x="55" y="8"/>
                </a:moveTo>
                <a:cubicBezTo>
                  <a:pt x="52" y="8"/>
                  <a:pt x="50" y="10"/>
                  <a:pt x="50" y="13"/>
                </a:cubicBezTo>
                <a:cubicBezTo>
                  <a:pt x="50" y="15"/>
                  <a:pt x="52" y="17"/>
                  <a:pt x="55" y="17"/>
                </a:cubicBezTo>
                <a:cubicBezTo>
                  <a:pt x="57" y="17"/>
                  <a:pt x="59" y="15"/>
                  <a:pt x="59" y="13"/>
                </a:cubicBezTo>
                <a:cubicBezTo>
                  <a:pt x="59" y="10"/>
                  <a:pt x="57" y="8"/>
                  <a:pt x="55" y="8"/>
                </a:cubicBezTo>
                <a:close/>
                <a:moveTo>
                  <a:pt x="55" y="45"/>
                </a:moveTo>
                <a:cubicBezTo>
                  <a:pt x="52" y="45"/>
                  <a:pt x="50" y="47"/>
                  <a:pt x="50" y="49"/>
                </a:cubicBezTo>
                <a:cubicBezTo>
                  <a:pt x="50" y="52"/>
                  <a:pt x="52" y="54"/>
                  <a:pt x="55" y="54"/>
                </a:cubicBezTo>
                <a:cubicBezTo>
                  <a:pt x="57" y="54"/>
                  <a:pt x="59" y="52"/>
                  <a:pt x="59" y="49"/>
                </a:cubicBezTo>
                <a:cubicBezTo>
                  <a:pt x="59" y="47"/>
                  <a:pt x="57" y="45"/>
                  <a:pt x="55" y="45"/>
                </a:cubicBezTo>
                <a:close/>
              </a:path>
            </a:pathLst>
          </a:custGeom>
          <a:solidFill>
            <a:srgbClr val="623B2A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08B3B4-F982-13DE-45A8-02C0C773B2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950" y="2796568"/>
            <a:ext cx="2013962" cy="13426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5BC95FE-A689-14F6-791E-C6680CF2D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73" y="-52970"/>
            <a:ext cx="2013962" cy="13426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E7F517-4DDF-E7EC-5CD7-B007C09B17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71" y="1364590"/>
            <a:ext cx="1997719" cy="13320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-4499" t="-610" r="-486" b="610"/>
          <a:stretch/>
        </p:blipFill>
        <p:spPr>
          <a:xfrm>
            <a:off x="7668533" y="4207460"/>
            <a:ext cx="2154797" cy="125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92612" y="757340"/>
          <a:ext cx="10003183" cy="80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orelDRAW" r:id="rId4" imgW="12550320" imgH="1011240" progId="">
                  <p:embed/>
                </p:oleObj>
              </mc:Choice>
              <mc:Fallback>
                <p:oleObj name="CorelDRAW" r:id="rId4" imgW="12550320" imgH="1011240" progId="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12" y="757340"/>
                        <a:ext cx="10003183" cy="80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31800" y="722153"/>
            <a:ext cx="91055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ПРЕДСТОЯЩИЕ МЕРОПРИЯТИЯ 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 ПОДДЕРЖКИ ПРЕДПРИНИМАТЕЛЬСТВА </a:t>
            </a:r>
          </a:p>
        </p:txBody>
      </p:sp>
      <p:sp>
        <p:nvSpPr>
          <p:cNvPr id="8" name="Стрелка: пятиугольник 7">
            <a:extLst>
              <a:ext uri="{FF2B5EF4-FFF2-40B4-BE49-F238E27FC236}">
                <a16:creationId xmlns:a16="http://schemas.microsoft.com/office/drawing/2014/main" id="{363A305C-525F-E76A-07C9-F9DCB643147B}"/>
              </a:ext>
            </a:extLst>
          </p:cNvPr>
          <p:cNvSpPr/>
          <p:nvPr/>
        </p:nvSpPr>
        <p:spPr>
          <a:xfrm>
            <a:off x="4537" y="3203703"/>
            <a:ext cx="4891758" cy="932961"/>
          </a:xfrm>
          <a:prstGeom prst="homePlate">
            <a:avLst/>
          </a:prstGeom>
          <a:solidFill>
            <a:srgbClr val="EA5428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/>
              <a:t>02</a:t>
            </a:r>
          </a:p>
        </p:txBody>
      </p:sp>
      <p:sp>
        <p:nvSpPr>
          <p:cNvPr id="11" name="Стрелка: пятиугольник 10">
            <a:extLst>
              <a:ext uri="{FF2B5EF4-FFF2-40B4-BE49-F238E27FC236}">
                <a16:creationId xmlns:a16="http://schemas.microsoft.com/office/drawing/2014/main" id="{1037E95E-F404-A657-4B77-5C42699B6973}"/>
              </a:ext>
            </a:extLst>
          </p:cNvPr>
          <p:cNvSpPr/>
          <p:nvPr/>
        </p:nvSpPr>
        <p:spPr>
          <a:xfrm>
            <a:off x="16950" y="4412666"/>
            <a:ext cx="4829627" cy="895386"/>
          </a:xfrm>
          <a:prstGeom prst="homePlate">
            <a:avLst/>
          </a:prstGeom>
          <a:solidFill>
            <a:srgbClr val="EA5428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/>
              <a:t>03</a:t>
            </a:r>
          </a:p>
        </p:txBody>
      </p:sp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id="{21E1A7BF-CDF4-1820-C36D-173A841EB6BC}"/>
              </a:ext>
            </a:extLst>
          </p:cNvPr>
          <p:cNvSpPr/>
          <p:nvPr/>
        </p:nvSpPr>
        <p:spPr>
          <a:xfrm>
            <a:off x="-5656" y="1880022"/>
            <a:ext cx="4901951" cy="932960"/>
          </a:xfrm>
          <a:prstGeom prst="homePlate">
            <a:avLst/>
          </a:prstGeom>
          <a:solidFill>
            <a:srgbClr val="EA5428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/>
              <a:t>01</a:t>
            </a: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0FFF8E4B-1F3C-222D-843B-F812435702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43215" y="4210304"/>
          <a:ext cx="2438550" cy="1460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orelDRAW" r:id="rId6" imgW="1949760" imgH="1166040" progId="">
                  <p:embed/>
                </p:oleObj>
              </mc:Choice>
              <mc:Fallback>
                <p:oleObj name="CorelDRAW" r:id="rId6" imgW="1949760" imgH="1166040" progId="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0FFF8E4B-1F3C-222D-843B-F812435702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3215" y="4210304"/>
                        <a:ext cx="2438550" cy="14602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Стрелка: пятиугольник 1">
            <a:extLst>
              <a:ext uri="{FF2B5EF4-FFF2-40B4-BE49-F238E27FC236}">
                <a16:creationId xmlns:a16="http://schemas.microsoft.com/office/drawing/2014/main" id="{4CCBF3A2-1FA5-E60B-F79C-31D44E4032E6}"/>
              </a:ext>
            </a:extLst>
          </p:cNvPr>
          <p:cNvSpPr/>
          <p:nvPr/>
        </p:nvSpPr>
        <p:spPr>
          <a:xfrm>
            <a:off x="4916100" y="1865520"/>
            <a:ext cx="5196205" cy="932959"/>
          </a:xfrm>
          <a:prstGeom prst="homePlate">
            <a:avLst/>
          </a:prstGeom>
          <a:solidFill>
            <a:srgbClr val="EA5428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/>
              <a:t>04</a:t>
            </a:r>
          </a:p>
        </p:txBody>
      </p:sp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3B572077-9596-E1EC-5839-0E93CEAB3407}"/>
              </a:ext>
            </a:extLst>
          </p:cNvPr>
          <p:cNvSpPr/>
          <p:nvPr/>
        </p:nvSpPr>
        <p:spPr>
          <a:xfrm>
            <a:off x="4852874" y="3190418"/>
            <a:ext cx="5196205" cy="932959"/>
          </a:xfrm>
          <a:prstGeom prst="homePlate">
            <a:avLst/>
          </a:prstGeom>
          <a:solidFill>
            <a:srgbClr val="EA5428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/>
              <a:t>05</a:t>
            </a:r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21E48B09-0555-B918-47A4-371477D145A2}"/>
              </a:ext>
            </a:extLst>
          </p:cNvPr>
          <p:cNvSpPr/>
          <p:nvPr/>
        </p:nvSpPr>
        <p:spPr>
          <a:xfrm>
            <a:off x="4826996" y="4404389"/>
            <a:ext cx="5196205" cy="932959"/>
          </a:xfrm>
          <a:prstGeom prst="homePlate">
            <a:avLst/>
          </a:prstGeom>
          <a:solidFill>
            <a:srgbClr val="EA5428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b="1" dirty="0"/>
              <a:t>06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3D13E1-6E77-E661-2892-2ECCA21C3F49}"/>
              </a:ext>
            </a:extLst>
          </p:cNvPr>
          <p:cNvSpPr/>
          <p:nvPr/>
        </p:nvSpPr>
        <p:spPr>
          <a:xfrm>
            <a:off x="783469" y="1323107"/>
            <a:ext cx="37802" cy="3898557"/>
          </a:xfrm>
          <a:prstGeom prst="rect">
            <a:avLst/>
          </a:prstGeom>
          <a:solidFill>
            <a:srgbClr val="EA5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88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B2710BD-2519-2DB2-F755-B0A6E5072AE8}"/>
              </a:ext>
            </a:extLst>
          </p:cNvPr>
          <p:cNvSpPr/>
          <p:nvPr/>
        </p:nvSpPr>
        <p:spPr>
          <a:xfrm>
            <a:off x="5693151" y="1409495"/>
            <a:ext cx="37802" cy="3898557"/>
          </a:xfrm>
          <a:prstGeom prst="rect">
            <a:avLst/>
          </a:prstGeom>
          <a:solidFill>
            <a:srgbClr val="EA5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88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DBD1E8-D1F3-8D71-A479-3FF073BE2EA7}"/>
              </a:ext>
            </a:extLst>
          </p:cNvPr>
          <p:cNvSpPr txBox="1"/>
          <p:nvPr/>
        </p:nvSpPr>
        <p:spPr>
          <a:xfrm>
            <a:off x="5820510" y="1851720"/>
            <a:ext cx="40442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по финансовой грамотности, площадка центра «Мой бизнес»</a:t>
            </a:r>
          </a:p>
          <a:p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28.06.2025</a:t>
            </a: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Барнаул, парк «Изумрудный»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CE6060A-9F64-D66C-FC82-D4376C3F35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202" y="-152048"/>
            <a:ext cx="1304515" cy="10549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F87B98-EF28-F08A-F4F8-71CD81AF06C0}"/>
              </a:ext>
            </a:extLst>
          </p:cNvPr>
          <p:cNvSpPr txBox="1"/>
          <p:nvPr/>
        </p:nvSpPr>
        <p:spPr>
          <a:xfrm>
            <a:off x="5843936" y="4501536"/>
            <a:ext cx="40891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Форум «Мой креатив. Мой бизнес»</a:t>
            </a: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 2025</a:t>
            </a: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Барнаул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AA6A19-63F9-BDCD-E5E5-A588D997D046}"/>
              </a:ext>
            </a:extLst>
          </p:cNvPr>
          <p:cNvSpPr txBox="1"/>
          <p:nvPr/>
        </p:nvSpPr>
        <p:spPr>
          <a:xfrm>
            <a:off x="5801643" y="3220060"/>
            <a:ext cx="4021589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 программа </a:t>
            </a:r>
          </a:p>
          <a:p>
            <a:r>
              <a:rPr lang="ru-RU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«Мама-предприниматель»</a:t>
            </a:r>
          </a:p>
          <a:p>
            <a:r>
              <a:rPr lang="ru-RU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30.06.2025 – 04.07.2025</a:t>
            </a:r>
          </a:p>
          <a:p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Барнаул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645D4D-D6CE-1B57-1F1A-BE800820C3A9}"/>
              </a:ext>
            </a:extLst>
          </p:cNvPr>
          <p:cNvSpPr txBox="1"/>
          <p:nvPr/>
        </p:nvSpPr>
        <p:spPr>
          <a:xfrm>
            <a:off x="894511" y="3318964"/>
            <a:ext cx="40215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Автопоезд «Мой бизнес» 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24.06.2025-25.06.2025</a:t>
            </a:r>
          </a:p>
          <a:p>
            <a:r>
              <a:rPr lang="ru-RU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Благовещенский, </a:t>
            </a:r>
            <a:r>
              <a:rPr lang="ru-RU" sz="1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Суетский</a:t>
            </a:r>
            <a:r>
              <a:rPr lang="ru-RU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Хабарский</a:t>
            </a:r>
            <a:endParaRPr lang="ru-RU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7E5485-E9DB-90CF-83FB-F58D7055A9DF}"/>
              </a:ext>
            </a:extLst>
          </p:cNvPr>
          <p:cNvSpPr txBox="1"/>
          <p:nvPr/>
        </p:nvSpPr>
        <p:spPr>
          <a:xfrm>
            <a:off x="881939" y="1970577"/>
            <a:ext cx="40891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Тренинг «Основы бизнес-планирования»</a:t>
            </a:r>
          </a:p>
          <a:p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17.06.2025 - 18.06.2025</a:t>
            </a: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Барнаул</a:t>
            </a:r>
            <a:endParaRPr lang="ru-RU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F87B98-EF28-F08A-F4F8-71CD81AF06C0}"/>
              </a:ext>
            </a:extLst>
          </p:cNvPr>
          <p:cNvSpPr txBox="1"/>
          <p:nvPr/>
        </p:nvSpPr>
        <p:spPr>
          <a:xfrm>
            <a:off x="840943" y="4483000"/>
            <a:ext cx="40891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Семинар с </a:t>
            </a:r>
            <a:r>
              <a:rPr lang="ru-RU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Роскомнадзором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вопросам обработки </a:t>
            </a:r>
            <a:r>
              <a:rPr lang="ru-RU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персданных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Июнь, 2025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83" y="-45045"/>
            <a:ext cx="10070642" cy="5674609"/>
          </a:xfrm>
          <a:prstGeom prst="rect">
            <a:avLst/>
          </a:prstGeom>
          <a:ln>
            <a:noFill/>
          </a:ln>
        </p:spPr>
      </p:pic>
      <p:sp>
        <p:nvSpPr>
          <p:cNvPr id="45" name="TextShape 1"/>
          <p:cNvSpPr txBox="1"/>
          <p:nvPr/>
        </p:nvSpPr>
        <p:spPr>
          <a:xfrm>
            <a:off x="1051005" y="766350"/>
            <a:ext cx="7560840" cy="675115"/>
          </a:xfrm>
          <a:prstGeom prst="rect">
            <a:avLst/>
          </a:prstGeom>
        </p:spPr>
        <p:txBody>
          <a:bodyPr lIns="90000" tIns="45000" rIns="90000" bIns="45000"/>
          <a:lstStyle/>
          <a:p>
            <a:r>
              <a:rPr lang="ru-RU" sz="3200" b="1" dirty="0">
                <a:solidFill>
                  <a:srgbClr val="661900"/>
                </a:solidFill>
                <a:latin typeface="Arial"/>
              </a:rPr>
              <a:t>МАРКЕТИНГОВАЯ ПОДДЕРЖКА</a:t>
            </a:r>
            <a:endParaRPr sz="3200" b="1" dirty="0"/>
          </a:p>
        </p:txBody>
      </p:sp>
      <p:sp>
        <p:nvSpPr>
          <p:cNvPr id="46" name="TextShape 2"/>
          <p:cNvSpPr txBox="1"/>
          <p:nvPr/>
        </p:nvSpPr>
        <p:spPr>
          <a:xfrm>
            <a:off x="935856" y="1179091"/>
            <a:ext cx="8064896" cy="504056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9832" y="1467123"/>
            <a:ext cx="8136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1" indent="0">
              <a:spcBef>
                <a:spcPts val="0"/>
              </a:spcBef>
              <a:spcAft>
                <a:spcPts val="600"/>
              </a:spcAft>
              <a:buNone/>
            </a:pPr>
            <a:endParaRPr lang="ru-RU" sz="1600" b="1" dirty="0">
              <a:solidFill>
                <a:srgbClr val="B05B2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1464" y="1683147"/>
            <a:ext cx="5616624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40000"/>
                </a:solidFill>
                <a:latin typeface="Arial Black" pitchFamily="34" charset="0"/>
                <a:ea typeface="Cambria Math" panose="02040503050406030204" pitchFamily="18" charset="0"/>
              </a:rPr>
              <a:t>РАЗРАБОТКА ФИРМЕННОГО СТИЛЯ БРЕНДА – </a:t>
            </a:r>
            <a:r>
              <a:rPr lang="ru-RU" b="1" dirty="0">
                <a:solidFill>
                  <a:srgbClr val="540000"/>
                </a:solidFill>
                <a:highlight>
                  <a:srgbClr val="FFFF00"/>
                </a:highlight>
                <a:latin typeface="Arial Black" pitchFamily="34" charset="0"/>
                <a:ea typeface="Cambria Math" panose="02040503050406030204" pitchFamily="18" charset="0"/>
              </a:rPr>
              <a:t>прием заявок завершен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40000"/>
                </a:solidFill>
                <a:latin typeface="Arial Black" pitchFamily="34" charset="0"/>
                <a:ea typeface="Cambria Math" panose="02040503050406030204" pitchFamily="18" charset="0"/>
              </a:rPr>
              <a:t>ИНТЕРНЕТ-ПРОДВИЖЕНИЕ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40000"/>
                </a:solidFill>
                <a:latin typeface="Arial Black" pitchFamily="34" charset="0"/>
                <a:ea typeface="Cambria Math" panose="02040503050406030204" pitchFamily="18" charset="0"/>
              </a:rPr>
              <a:t>ВИДЕОРОЛИК, КАТАЛОГ, БУКЛЕТ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40000"/>
                </a:solidFill>
                <a:latin typeface="Arial Black" pitchFamily="34" charset="0"/>
                <a:ea typeface="Cambria Math" panose="02040503050406030204" pitchFamily="18" charset="0"/>
              </a:rPr>
              <a:t>РЕКЛАМА В 2ГИС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40000"/>
                </a:solidFill>
                <a:latin typeface="Arial Black" pitchFamily="34" charset="0"/>
                <a:ea typeface="Cambria Math" panose="02040503050406030204" pitchFamily="18" charset="0"/>
              </a:rPr>
              <a:t>РАЗРАБОТКА САЙТА – </a:t>
            </a:r>
            <a:r>
              <a:rPr lang="ru-RU" b="1" dirty="0">
                <a:solidFill>
                  <a:srgbClr val="540000"/>
                </a:solidFill>
                <a:highlight>
                  <a:srgbClr val="FFFF00"/>
                </a:highlight>
                <a:latin typeface="Arial Black" pitchFamily="34" charset="0"/>
                <a:ea typeface="Cambria Math" panose="02040503050406030204" pitchFamily="18" charset="0"/>
              </a:rPr>
              <a:t>старт приема заявок 2 июня</a:t>
            </a:r>
          </a:p>
          <a:p>
            <a:pPr marL="109721" indent="0">
              <a:buNone/>
            </a:pPr>
            <a:endParaRPr lang="ru-RU" sz="1600" b="1" dirty="0"/>
          </a:p>
          <a:p>
            <a:pPr marL="109721" indent="0">
              <a:buNone/>
            </a:pPr>
            <a:endParaRPr lang="ru-RU" sz="1600" b="1" dirty="0"/>
          </a:p>
          <a:p>
            <a:pPr marL="109721" indent="0">
              <a:buNone/>
            </a:pPr>
            <a:r>
              <a:rPr lang="ru-RU" sz="1600" b="1" dirty="0">
                <a:solidFill>
                  <a:srgbClr val="540000"/>
                </a:solidFill>
              </a:rPr>
              <a:t>Условия оказания поддержки:</a:t>
            </a:r>
          </a:p>
          <a:p>
            <a:pPr marL="109721" indent="0">
              <a:buNone/>
            </a:pPr>
            <a:endParaRPr lang="ru-RU" sz="1300" b="1" dirty="0">
              <a:solidFill>
                <a:srgbClr val="54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540000"/>
                </a:solidFill>
              </a:rPr>
              <a:t>Софинансирование от субъекта МСП не менее 30%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rgbClr val="540000"/>
                </a:solidFill>
              </a:rPr>
              <a:t>Регистрация на платформе </a:t>
            </a:r>
            <a:r>
              <a:rPr lang="ru-RU" sz="1600" dirty="0" err="1">
                <a:solidFill>
                  <a:srgbClr val="540000"/>
                </a:solidFill>
              </a:rPr>
              <a:t>мсп.рф</a:t>
            </a:r>
            <a:endParaRPr lang="ru-RU" sz="2400" dirty="0">
              <a:solidFill>
                <a:srgbClr val="54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 descr="D:\Users\PRESS\Desktop\элемент 4 для презентации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5611" y="1395114"/>
            <a:ext cx="2815014" cy="4275435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EC2742-7F22-C1C4-ED91-7B9A721B2382}"/>
              </a:ext>
            </a:extLst>
          </p:cNvPr>
          <p:cNvSpPr/>
          <p:nvPr/>
        </p:nvSpPr>
        <p:spPr>
          <a:xfrm>
            <a:off x="7848624" y="459011"/>
            <a:ext cx="1872208" cy="88558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A3DF74-7D0D-9379-DBCE-07E6B4E28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081" y="73615"/>
            <a:ext cx="1304515" cy="1054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54253"/>
            <a:ext cx="574911" cy="707211"/>
          </a:xfrm>
          <a:prstGeom prst="rect">
            <a:avLst/>
          </a:prstGeom>
          <a:solidFill>
            <a:srgbClr val="C695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>
              <a:solidFill>
                <a:srgbClr val="C69564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7642074" y="4210205"/>
          <a:ext cx="2438550" cy="1460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orelDRAW" r:id="rId3" imgW="1949760" imgH="1166040" progId="">
                  <p:embed/>
                </p:oleObj>
              </mc:Choice>
              <mc:Fallback>
                <p:oleObj name="CorelDRAW" r:id="rId3" imgW="1949760" imgH="1166040" progId="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2074" y="4210205"/>
                        <a:ext cx="2438550" cy="146024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244327" y="2081589"/>
            <a:ext cx="3433857" cy="448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5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АКТУАЛЬНЫЕ ОБРАЗОВАТЕЛЬНЫЕ</a:t>
            </a:r>
          </a:p>
          <a:p>
            <a:r>
              <a:rPr lang="ru-RU" sz="115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ДЛЯ ПРЕДПРИНИМАТЕЛЕЙ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44327" y="3379421"/>
            <a:ext cx="3870435" cy="270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5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ЭКСПОРТНАЯ ПОДДЕРЖКА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44326" y="4433425"/>
            <a:ext cx="3685729" cy="448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5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СОВРЕМЕННЫЕ ПРОСТРАНСТВА ДЛЯ</a:t>
            </a:r>
          </a:p>
          <a:p>
            <a:r>
              <a:rPr lang="ru-RU" sz="115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И ОБЩЕНИЯ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54600" y="2081589"/>
            <a:ext cx="5040313" cy="4487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5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ПОДДЕРЖКА</a:t>
            </a:r>
          </a:p>
          <a:p>
            <a:r>
              <a:rPr lang="ru-RU" sz="115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БИЗНЕСАМММ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54600" y="4433425"/>
            <a:ext cx="5040313" cy="4487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5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</a:t>
            </a:r>
          </a:p>
          <a:p>
            <a:r>
              <a:rPr lang="ru-RU" sz="115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СЕЛЬХОЗПРОИЗВОДИТЕЛЕЙ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74909" y="100"/>
            <a:ext cx="2315748" cy="454153"/>
          </a:xfrm>
          <a:prstGeom prst="rect">
            <a:avLst/>
          </a:prstGeom>
          <a:solidFill>
            <a:srgbClr val="EA5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B5E003-3C25-A180-9A99-499CFCD23448}"/>
              </a:ext>
            </a:extLst>
          </p:cNvPr>
          <p:cNvSpPr txBox="1"/>
          <p:nvPr/>
        </p:nvSpPr>
        <p:spPr>
          <a:xfrm>
            <a:off x="412763" y="3372182"/>
            <a:ext cx="5348855" cy="321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8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Удвоение рекламного бюджета в сервисе VK Реклама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627755-56EC-6348-3580-2A687533FD78}"/>
              </a:ext>
            </a:extLst>
          </p:cNvPr>
          <p:cNvSpPr txBox="1"/>
          <p:nvPr/>
        </p:nvSpPr>
        <p:spPr>
          <a:xfrm>
            <a:off x="601481" y="5034693"/>
            <a:ext cx="5348855" cy="321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8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Запуск рекламы в Яндекс Бизнес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50AFC1-7EEF-11E9-A1AD-0CEA8DCB2A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1" t="8513" r="3033" b="16337"/>
          <a:stretch/>
        </p:blipFill>
        <p:spPr>
          <a:xfrm>
            <a:off x="774867" y="169195"/>
            <a:ext cx="4923467" cy="2179214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CBBF63B-1F80-5FD0-A813-811D264B33C8}"/>
              </a:ext>
            </a:extLst>
          </p:cNvPr>
          <p:cNvSpPr/>
          <p:nvPr/>
        </p:nvSpPr>
        <p:spPr>
          <a:xfrm>
            <a:off x="6817450" y="3024409"/>
            <a:ext cx="2315748" cy="454153"/>
          </a:xfrm>
          <a:prstGeom prst="rect">
            <a:avLst/>
          </a:prstGeom>
          <a:solidFill>
            <a:srgbClr val="EA5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88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4856B7-010C-A686-93D7-AAD54DA63E43}"/>
              </a:ext>
            </a:extLst>
          </p:cNvPr>
          <p:cNvSpPr txBox="1"/>
          <p:nvPr/>
        </p:nvSpPr>
        <p:spPr>
          <a:xfrm>
            <a:off x="6954571" y="3078040"/>
            <a:ext cx="2713291" cy="346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5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мойкреатив22.рф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8E944AF-3A46-AEEA-84F0-4AC4B3DF5D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696" y="1229880"/>
            <a:ext cx="1767713" cy="17677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E92C5A-1E07-2430-BCA5-6D468F62419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491" r="3268" b="23332"/>
          <a:stretch/>
        </p:blipFill>
        <p:spPr>
          <a:xfrm>
            <a:off x="585083" y="2348409"/>
            <a:ext cx="5633424" cy="1414414"/>
          </a:xfrm>
          <a:prstGeom prst="rect">
            <a:avLst/>
          </a:prstGeom>
        </p:spPr>
      </p:pic>
      <p:pic>
        <p:nvPicPr>
          <p:cNvPr id="2" name="chart">
            <a:extLst>
              <a:ext uri="{FF2B5EF4-FFF2-40B4-BE49-F238E27FC236}">
                <a16:creationId xmlns:a16="http://schemas.microsoft.com/office/drawing/2014/main" id="{BCB128FB-2C2D-15D6-495F-1ACC44ADA1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308" r="27166" b="4523"/>
          <a:stretch/>
        </p:blipFill>
        <p:spPr bwMode="auto">
          <a:xfrm>
            <a:off x="6368666" y="3801105"/>
            <a:ext cx="2546815" cy="17133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C61899-D2CE-EF85-B387-D9E6CEAF07C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26" t="8747" r="36613" b="5376"/>
          <a:stretch/>
        </p:blipFill>
        <p:spPr bwMode="auto">
          <a:xfrm>
            <a:off x="3618704" y="3807591"/>
            <a:ext cx="2438550" cy="170037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6B825A1-18CF-EF4D-9BAE-DE0F10A7F05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998" t="9878" r="27558" b="3549"/>
          <a:stretch/>
        </p:blipFill>
        <p:spPr>
          <a:xfrm>
            <a:off x="801950" y="3786926"/>
            <a:ext cx="2374378" cy="17144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1B3782-2833-0B4C-E8B2-FA0ACECFCF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081" y="73615"/>
            <a:ext cx="1304515" cy="10549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BB90E-A66D-8D3A-8BF0-DE5430E8B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0FBBDA3-A60D-E7BC-BC83-26DFCED3BA8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83" y="-45045"/>
            <a:ext cx="10070642" cy="5674609"/>
          </a:xfrm>
          <a:prstGeom prst="rect">
            <a:avLst/>
          </a:prstGeom>
          <a:ln>
            <a:noFill/>
          </a:ln>
        </p:spPr>
      </p:pic>
      <p:sp>
        <p:nvSpPr>
          <p:cNvPr id="46" name="TextShape 2">
            <a:extLst>
              <a:ext uri="{FF2B5EF4-FFF2-40B4-BE49-F238E27FC236}">
                <a16:creationId xmlns:a16="http://schemas.microsoft.com/office/drawing/2014/main" id="{9B7DA714-25F4-7603-D79A-306720A59FF6}"/>
              </a:ext>
            </a:extLst>
          </p:cNvPr>
          <p:cNvSpPr txBox="1"/>
          <p:nvPr/>
        </p:nvSpPr>
        <p:spPr>
          <a:xfrm>
            <a:off x="935856" y="1179091"/>
            <a:ext cx="8064896" cy="504056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8727512-5484-24C4-E150-C8ADFE012F2E}"/>
              </a:ext>
            </a:extLst>
          </p:cNvPr>
          <p:cNvSpPr/>
          <p:nvPr/>
        </p:nvSpPr>
        <p:spPr>
          <a:xfrm>
            <a:off x="719832" y="1467123"/>
            <a:ext cx="8136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1" indent="0">
              <a:spcBef>
                <a:spcPts val="0"/>
              </a:spcBef>
              <a:spcAft>
                <a:spcPts val="600"/>
              </a:spcAft>
              <a:buNone/>
            </a:pPr>
            <a:endParaRPr lang="ru-RU" sz="1600" b="1" dirty="0">
              <a:solidFill>
                <a:srgbClr val="B05B26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858BD9-7626-3EB3-B94E-CF4C94E38517}"/>
              </a:ext>
            </a:extLst>
          </p:cNvPr>
          <p:cNvSpPr/>
          <p:nvPr/>
        </p:nvSpPr>
        <p:spPr>
          <a:xfrm>
            <a:off x="7848624" y="459011"/>
            <a:ext cx="1872208" cy="88558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D50C21-9D64-3168-067B-FCF527B3D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081" y="73615"/>
            <a:ext cx="1304515" cy="10549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46B6E4-AD42-9443-0D66-C7CA3057A6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345" y="-45045"/>
            <a:ext cx="3854118" cy="56705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DD4663-0123-4348-1228-CF56C9B642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67" y="1128570"/>
            <a:ext cx="3301806" cy="33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662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A9180-4730-AB33-B4D4-B9646361B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4F5A7-23D9-20B3-7B9C-AF39ACB2F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028" y="1251330"/>
            <a:ext cx="8425598" cy="389735"/>
          </a:xfrm>
          <a:solidFill>
            <a:srgbClr val="B05B26"/>
          </a:solidFill>
        </p:spPr>
        <p:txBody>
          <a:bodyPr/>
          <a:lstStyle/>
          <a:p>
            <a:pPr lvl="0"/>
            <a:r>
              <a:rPr lang="ru-RU" sz="2000" dirty="0">
                <a:solidFill>
                  <a:schemeClr val="bg1"/>
                </a:solidFill>
              </a:rPr>
              <a:t>УСЛОВИЯ ПРИЗНАНИЯ СОЦИАЛЬНЫМ ПРЕДПРИЯТИЕМ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:a16="http://schemas.microsoft.com/office/drawing/2014/main" id="{D3388020-CD8D-B1BC-708D-C3F5A4DA92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4457142"/>
              </p:ext>
            </p:extLst>
          </p:nvPr>
        </p:nvGraphicFramePr>
        <p:xfrm>
          <a:off x="1080013" y="1899204"/>
          <a:ext cx="8641613" cy="3168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95D57E-1881-EAB9-076D-2725499EE8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0" y="1013989"/>
            <a:ext cx="707181" cy="14082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5EB449-A022-BC60-C621-02CF803BB4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" y="4734225"/>
            <a:ext cx="936226" cy="9362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5CD8C0-44C7-2B6A-5266-53EC2F35B8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44" y="0"/>
            <a:ext cx="1562106" cy="126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47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75645-5250-9DB7-E724-2F5B62300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1193AC-BE09-A82D-92AE-76AA66331A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85" y="1707144"/>
            <a:ext cx="2169555" cy="1446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B73859-AF1C-A23E-9083-8A1C73C2A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83" y="3337552"/>
            <a:ext cx="2130960" cy="1420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6FF4390C-F4B7-ECDB-C762-31149420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3294"/>
            <a:ext cx="10080625" cy="579150"/>
          </a:xfrm>
          <a:solidFill>
            <a:srgbClr val="B05B26"/>
          </a:solidFill>
        </p:spPr>
        <p:txBody>
          <a:bodyPr/>
          <a:lstStyle/>
          <a:p>
            <a:pPr algn="ctr"/>
            <a:r>
              <a:rPr lang="ru-RU" sz="2150" dirty="0">
                <a:solidFill>
                  <a:schemeClr val="bg1"/>
                </a:solidFill>
              </a:rPr>
              <a:t>ГОСУДАРСТВЕННАЯ ПОДДЕРЖКА </a:t>
            </a:r>
            <a:br>
              <a:rPr lang="ru-RU" sz="2150" dirty="0">
                <a:solidFill>
                  <a:schemeClr val="bg1"/>
                </a:solidFill>
              </a:rPr>
            </a:br>
            <a:r>
              <a:rPr lang="ru-RU" sz="2150" dirty="0">
                <a:solidFill>
                  <a:schemeClr val="bg1"/>
                </a:solidFill>
              </a:rPr>
              <a:t>СОЦИАЛЬНОГО ПРЕДПРИНИМАТЕЛЬСТВА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E0FA46E-9B8A-1687-3811-13A5418BFC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2156116"/>
              </p:ext>
            </p:extLst>
          </p:nvPr>
        </p:nvGraphicFramePr>
        <p:xfrm>
          <a:off x="1655936" y="1251099"/>
          <a:ext cx="7992888" cy="4093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B3B1959C-E1DA-2869-5EED-AFE47551DB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2186" y="1681437"/>
          <a:ext cx="885656" cy="1742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CorelDRAW" r:id="rId10" imgW="757800" imgH="1488240" progId="">
                  <p:embed/>
                </p:oleObj>
              </mc:Choice>
              <mc:Fallback>
                <p:oleObj name="CorelDRAW" r:id="rId10" imgW="757800" imgH="1488240" progId="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B3B1959C-E1DA-2869-5EED-AFE47551DB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2186" y="1681437"/>
                        <a:ext cx="885656" cy="17424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6108B5-7E25-FC30-825C-D36A46EF86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3368" y="4328137"/>
            <a:ext cx="1263104" cy="126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66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Мой бизнес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27996</TotalTime>
  <Words>1359</Words>
  <Application>Microsoft Office PowerPoint</Application>
  <PresentationFormat>Произвольный</PresentationFormat>
  <Paragraphs>276</Paragraphs>
  <Slides>25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44" baseType="lpstr">
      <vt:lpstr>Arial</vt:lpstr>
      <vt:lpstr>Arial Black</vt:lpstr>
      <vt:lpstr>Calibri</vt:lpstr>
      <vt:lpstr>Cambria Math</vt:lpstr>
      <vt:lpstr>Circe</vt:lpstr>
      <vt:lpstr>Circe Bold</vt:lpstr>
      <vt:lpstr>DejaVu Sans</vt:lpstr>
      <vt:lpstr>Formular</vt:lpstr>
      <vt:lpstr>Georgia</vt:lpstr>
      <vt:lpstr>Helvetica Neue</vt:lpstr>
      <vt:lpstr>Lato</vt:lpstr>
      <vt:lpstr>Microsoft Sans Serif</vt:lpstr>
      <vt:lpstr>Montserrat SemiBold</vt:lpstr>
      <vt:lpstr>StarSymbol</vt:lpstr>
      <vt:lpstr>Times New Roman</vt:lpstr>
      <vt:lpstr>Wingdings</vt:lpstr>
      <vt:lpstr>Office Theme</vt:lpstr>
      <vt:lpstr>Тема Мой бизнес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УСЛОВИЯ ПРИЗНАНИЯ СОЦИАЛЬНЫМ ПРЕДПРИЯТИЕМ</vt:lpstr>
      <vt:lpstr>ГОСУДАРСТВЕННАЯ ПОДДЕРЖКА  СОЦИАЛЬНОГО ПРЕДПРИНИМАТЕЛЬСТВА </vt:lpstr>
      <vt:lpstr>Презентация PowerPoint</vt:lpstr>
      <vt:lpstr>Презентация PowerPoint</vt:lpstr>
      <vt:lpstr>Презентация PowerPoint</vt:lpstr>
      <vt:lpstr>РЕГИОНАЛЬНЫЙ ЦЕНТР ИНЖИНИРИНГА</vt:lpstr>
      <vt:lpstr>Презентация PowerPoint</vt:lpstr>
      <vt:lpstr>Презентация PowerPoint</vt:lpstr>
      <vt:lpstr>Презентация PowerPoint</vt:lpstr>
      <vt:lpstr>Презентация PowerPoint</vt:lpstr>
      <vt:lpstr>до 2 млн. рублей  до 70% от стоимости проекта </vt:lpstr>
      <vt:lpstr>приобретение оборудования: до 5 млн. рублей  до 50% понесенных затрат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PRESS</dc:creator>
  <cp:lastModifiedBy>Алена</cp:lastModifiedBy>
  <cp:revision>117</cp:revision>
  <dcterms:modified xsi:type="dcterms:W3CDTF">2025-06-03T15:19:45Z</dcterms:modified>
</cp:coreProperties>
</file>