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08" r:id="rId3"/>
    <p:sldId id="317" r:id="rId4"/>
    <p:sldId id="316" r:id="rId5"/>
    <p:sldId id="323" r:id="rId6"/>
    <p:sldId id="322" r:id="rId7"/>
    <p:sldId id="325" r:id="rId8"/>
    <p:sldId id="333" r:id="rId9"/>
    <p:sldId id="264" r:id="rId10"/>
    <p:sldId id="256" r:id="rId11"/>
    <p:sldId id="334" r:id="rId12"/>
    <p:sldId id="335" r:id="rId13"/>
    <p:sldId id="326" r:id="rId14"/>
    <p:sldId id="327" r:id="rId15"/>
    <p:sldId id="324" r:id="rId16"/>
    <p:sldId id="278" r:id="rId17"/>
    <p:sldId id="279" r:id="rId18"/>
    <p:sldId id="282" r:id="rId19"/>
    <p:sldId id="331" r:id="rId20"/>
    <p:sldId id="329" r:id="rId21"/>
    <p:sldId id="330" r:id="rId22"/>
    <p:sldId id="315" r:id="rId23"/>
    <p:sldId id="319" r:id="rId24"/>
    <p:sldId id="320" r:id="rId25"/>
    <p:sldId id="318" r:id="rId26"/>
    <p:sldId id="338" r:id="rId27"/>
    <p:sldId id="33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33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857" autoAdjust="0"/>
  </p:normalViewPr>
  <p:slideViewPr>
    <p:cSldViewPr snapToGrid="0">
      <p:cViewPr varScale="1">
        <p:scale>
          <a:sx n="110" d="100"/>
          <a:sy n="110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59E7-6555-4C53-AD10-55E754F1F0A1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85F43-E506-490B-A207-546A8D9AE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8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0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7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3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0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7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2D5932-ABFC-BB6D-EABD-D5429B5D81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29716-4DD6-4EAB-96EC-67223350D62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6B4C0E7C-268B-BF18-CBA9-ED58E7A9837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AD19B3A-5383-014E-EA4E-28DC96C8E0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01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85F43-E506-490B-A207-546A8D9AE7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3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2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9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2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7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6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2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5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5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9A13-FF1F-4CE7-B17A-825A9F20014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D74F-BDF2-4B19-A1DF-6B3B0D1F9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prox-it.ru/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38250" y="1492613"/>
            <a:ext cx="97155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товаров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01" y="558788"/>
            <a:ext cx="1740469" cy="9128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8BAC68-53C6-0ECB-2C3E-3E0EC12B6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1" y="3429000"/>
            <a:ext cx="3799576" cy="284968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D35B94-E93A-1A7B-67BD-CBB7BBAC9A84}"/>
              </a:ext>
            </a:extLst>
          </p:cNvPr>
          <p:cNvSpPr txBox="1"/>
          <p:nvPr/>
        </p:nvSpPr>
        <p:spPr>
          <a:xfrm>
            <a:off x="5347063" y="4853841"/>
            <a:ext cx="6540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Технический специалист отдела ЭДО и Маркировки Блинова Алина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ООО «Компания ПРОКС»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4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09" y="1628421"/>
            <a:ext cx="4201180" cy="4259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80429" y="1628419"/>
            <a:ext cx="375416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Оформить усиленную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квалифицированную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электронную подпись (УКЭП)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Зарегистрироваться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системе маркировки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«Честный знак»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Настроить обмен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электронными документами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поставщиками (ЭДО)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Промаркировать остатки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продукции, подлежащей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обязательной маркировке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7400" y="1628418"/>
            <a:ext cx="3934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Обновить кассовое ПО для торговли маркированными товарами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Оснастить торговую точку необходимым оборудованием: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компьютером для обмена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документами с поставщиками через ЭДО,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сканером,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принтером этикеток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маркировки остатков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Обучить сотрудников  новому процессу работы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DA36-0B29-1DC4-07CA-B059AE1FE888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Пошаговый план</a:t>
            </a:r>
          </a:p>
        </p:txBody>
      </p:sp>
    </p:spTree>
    <p:extLst>
      <p:ext uri="{BB962C8B-B14F-4D97-AF65-F5344CB8AC3E}">
        <p14:creationId xmlns:p14="http://schemas.microsoft.com/office/powerpoint/2010/main" val="324616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048AFB-2058-3DA6-259B-15ACEDFA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20000"/>
            <a:ext cx="11024983" cy="4122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476-ФЗ с 01.01.2022 года выпуск электронных подписей для руководителей юридических лиц и ИП осуществляет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Удостоверяющий центр ФНС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или офисах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доверенных лиц УЦ ФНС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Первичный выпуск электронной подписи осуществляется только с личным визитом для идентификации личности.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работы с маркированными товарами вы также можете выпустить электронную подпись на физическое лицо – сотрудника. И указать в машиночитаемой доверенности полномочия по подписанию Поступлений и/или Реализаций.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3049D3-D731-26D6-8FEE-D1052E3E8A0D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подпись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4AF1FB-A776-0F34-3673-B5D29649E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3"/>
          <a:stretch/>
        </p:blipFill>
        <p:spPr>
          <a:xfrm>
            <a:off x="7704131" y="4698460"/>
            <a:ext cx="3748455" cy="19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048AFB-2058-3DA6-259B-15ACEDFA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91291"/>
            <a:ext cx="10686646" cy="45705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 участникам оборота товаров необходимо выполнить следующие действия: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Настроить рабочее место для использования электронной подписи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КриптоПро ЭЦП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Browser Plugin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расширение для браузера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в Государственной информационной системе мониторинга за оборотом товаров по сертификату электронной подписи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раздел «Профиль» в личном кабинете «Честный знак» актуальными данными, открыть товарный группы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Договор на предоставление данных с оператором ЦРПТ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Пополнить лицевой счет для заказа кодов маркировки (если вы производитель, импортер или маркируете остатки)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3049D3-D731-26D6-8FEE-D1052E3E8A0D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в ГИС МТ</a:t>
            </a:r>
          </a:p>
        </p:txBody>
      </p:sp>
      <p:pic>
        <p:nvPicPr>
          <p:cNvPr id="1026" name="Picture 2" descr="Приложение «Честный знак» - Новости - Защита прав потребителей - Экономика  и финансы - Североуральский городской округ">
            <a:extLst>
              <a:ext uri="{FF2B5EF4-FFF2-40B4-BE49-F238E27FC236}">
                <a16:creationId xmlns:a16="http://schemas.microsoft.com/office/drawing/2014/main" id="{CE17906B-35BF-5F4D-6994-B441D336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27" y="5311427"/>
            <a:ext cx="1186573" cy="118657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4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048AFB-2058-3DA6-259B-15ACEDFA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8399720" cy="5141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0" i="0" dirty="0">
              <a:solidFill>
                <a:srgbClr val="36363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частники оборота товаров обязаны осуществлять отгрузку/приемку маркированных товаров путем создания универсального передаточного документа (УПД) с указанием вида сделки посредством системы электронного документооборота (ЭДО).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этой цели подойдут любые операторы: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1С-ЭДО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Надежный сервис в знакомом интерфейсе; встроен в типовые программы 1С:Предприятие и не требует временных затрат по настройке.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ЭДО СБИС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 обновляется в соответствии с законодательством, гибко настраивается в случае приемки на складе, встраивается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Эвотор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3049D3-D731-26D6-8FEE-D1052E3E8A0D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2050" name="Picture 2" descr="ЭДО">
            <a:extLst>
              <a:ext uri="{FF2B5EF4-FFF2-40B4-BE49-F238E27FC236}">
                <a16:creationId xmlns:a16="http://schemas.microsoft.com/office/drawing/2014/main" id="{97224FEE-4CD4-FF92-71FA-76BE4F3A2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95" y="4790485"/>
            <a:ext cx="2019129" cy="8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С-ЭДО - обмен электронными документами">
            <a:extLst>
              <a:ext uri="{FF2B5EF4-FFF2-40B4-BE49-F238E27FC236}">
                <a16:creationId xmlns:a16="http://schemas.microsoft.com/office/drawing/2014/main" id="{EE7A9CE2-C48C-DB19-EDD8-0C05D025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18" y="3470835"/>
            <a:ext cx="244528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4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000" y="1440000"/>
            <a:ext cx="7607417" cy="5418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пере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даче права собственности на маркированные товары, а также в рамках договоров комиссии, агентских договоров (в том числе реализации на маркетплейсах с их склада):</a:t>
            </a:r>
          </a:p>
          <a:p>
            <a:pPr>
              <a:lnSpc>
                <a:spcPct val="100000"/>
              </a:lnSpc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Формируется УПД (с указанием вида сделки), УКД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Подписывается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подписью</a:t>
            </a:r>
            <a:endParaRPr lang="ru-RU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Получатель проверяет УПД и утверждает своей УКЭП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осле подписания двух сторон документ автоматически регистрируется в ГИС МТ (системе Честный знак)</a:t>
            </a:r>
          </a:p>
          <a:p>
            <a:pPr>
              <a:lnSpc>
                <a:spcPct val="100000"/>
              </a:lnSpc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Документ формируется и подписывается в срок не более 3 рабочих дней со дня отгрузки (передачи или приемки), но не позднее дня передачи этих товаров третьим лицам.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8147417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прав собственности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5B7B2-836C-91E8-2BE3-CAC1D3310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1"/>
          <a:stretch/>
        </p:blipFill>
        <p:spPr bwMode="auto">
          <a:xfrm>
            <a:off x="8147417" y="1"/>
            <a:ext cx="40402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3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56E2828C-038B-3046-F7E2-F44207CBE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69" b="4096"/>
          <a:stretch/>
        </p:blipFill>
        <p:spPr>
          <a:xfrm>
            <a:off x="8190689" y="1433271"/>
            <a:ext cx="4001311" cy="542472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FE5E98-A4CD-B272-5C4C-57EACAAC7C21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отклонений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BDB112-9114-625E-268B-40A6A176FA6B}"/>
              </a:ext>
            </a:extLst>
          </p:cNvPr>
          <p:cNvSpPr txBox="1">
            <a:spLocks/>
          </p:cNvSpPr>
          <p:nvPr/>
        </p:nvSpPr>
        <p:spPr>
          <a:xfrm>
            <a:off x="540000" y="1440000"/>
            <a:ext cx="7649489" cy="5418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Отклонение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нарушение или признак потенциального нарушения обязательных требований при обороте товаров, подлежащих обязательной маркировке, по сделке участника оборота товаров, выявленной в ГИС МТ.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едином личном кабинете доступны:</a:t>
            </a:r>
          </a:p>
          <a:p>
            <a:pPr indent="457200"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Статистика по отклонениям в разрезе товарных групп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Выгрузка отклонений из ЕЛК с информацией о кодах, адресе торговой точки и документе, на основании которого выявлено отклонение</a:t>
            </a:r>
          </a:p>
        </p:txBody>
      </p:sp>
    </p:spTree>
    <p:extLst>
      <p:ext uri="{BB962C8B-B14F-4D97-AF65-F5344CB8AC3E}">
        <p14:creationId xmlns:p14="http://schemas.microsoft.com/office/powerpoint/2010/main" val="91400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"/>
          <p:cNvPicPr>
            <a:picLocks noChangeAspect="1"/>
          </p:cNvPicPr>
          <p:nvPr/>
        </p:nvPicPr>
        <p:blipFill rotWithShape="1">
          <a:blip r:embed="rId2"/>
          <a:srcRect l="14250" t="18297" r="12969" b="19989"/>
          <a:stretch/>
        </p:blipFill>
        <p:spPr>
          <a:xfrm>
            <a:off x="959794" y="1614790"/>
            <a:ext cx="10272411" cy="49727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B6CD3-41A7-94A7-C753-E594B14458A2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отклонений</a:t>
            </a:r>
          </a:p>
        </p:txBody>
      </p:sp>
    </p:spTree>
    <p:extLst>
      <p:ext uri="{BB962C8B-B14F-4D97-AF65-F5344CB8AC3E}">
        <p14:creationId xmlns:p14="http://schemas.microsoft.com/office/powerpoint/2010/main" val="158831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>
            <a:extLst>
              <a:ext uri="{FF2B5EF4-FFF2-40B4-BE49-F238E27FC236}">
                <a16:creationId xmlns:a16="http://schemas.microsoft.com/office/drawing/2014/main" id="{7D44D2F1-8DF0-1E25-2A20-4297A86EC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2" t="16928" r="34256" b="11437"/>
          <a:stretch/>
        </p:blipFill>
        <p:spPr>
          <a:xfrm>
            <a:off x="235919" y="1589935"/>
            <a:ext cx="7969364" cy="51124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0F77F-217A-BE4C-73EB-6BCF30C3DC1D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отклонений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24C0D-8CC5-AB44-48C1-87BF717A3D5A}"/>
              </a:ext>
            </a:extLst>
          </p:cNvPr>
          <p:cNvSpPr txBox="1"/>
          <p:nvPr/>
        </p:nvSpPr>
        <p:spPr>
          <a:xfrm>
            <a:off x="8241332" y="1589935"/>
            <a:ext cx="37147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отклонениях представлена в разрезе: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Товарной группы,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Категории отклонений,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Регион,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Период;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создания задания на выгрузку со сведениями по отклонениям нажмите «Скачать»</a:t>
            </a:r>
          </a:p>
        </p:txBody>
      </p:sp>
    </p:spTree>
    <p:extLst>
      <p:ext uri="{BB962C8B-B14F-4D97-AF65-F5344CB8AC3E}">
        <p14:creationId xmlns:p14="http://schemas.microsoft.com/office/powerpoint/2010/main" val="26182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0BEFB-EB4F-BC87-3976-9A3BB9D9FE7E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отклонений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686DE-15F9-9854-D2B5-4FBA3CB306E1}"/>
              </a:ext>
            </a:extLst>
          </p:cNvPr>
          <p:cNvSpPr txBox="1"/>
          <p:nvPr/>
        </p:nvSpPr>
        <p:spPr>
          <a:xfrm>
            <a:off x="540000" y="1980000"/>
            <a:ext cx="1110431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Повторные продажи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поступление в ГИС МТ сведений о повторном выбытии одного кода при розничной реализации</a:t>
            </a:r>
          </a:p>
          <a:p>
            <a:pPr marL="28800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некорректное оформление возврата / обмена товара</a:t>
            </a:r>
          </a:p>
          <a:p>
            <a:pPr marL="28800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корректное оформление «мелкого опта»</a:t>
            </a:r>
          </a:p>
          <a:p>
            <a:pPr marL="28800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анесение на несколько товаров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одинакового кода маркировки</a:t>
            </a:r>
          </a:p>
          <a:p>
            <a:pPr marL="28800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Оборот товаров участниками, незарегистрированными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ГИС МТ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поступление в ГИС МТ документов от участника рынка не зарегистрированного в ГИС МТ или товарной группе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2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0BEFB-EB4F-BC87-3976-9A3BB9D9FE7E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отклонений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686DE-15F9-9854-D2B5-4FBA3CB306E1}"/>
              </a:ext>
            </a:extLst>
          </p:cNvPr>
          <p:cNvSpPr txBox="1"/>
          <p:nvPr/>
        </p:nvSpPr>
        <p:spPr>
          <a:xfrm>
            <a:off x="540000" y="1980000"/>
            <a:ext cx="111043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Нарушения установленных цен (МРЦ и ЕМЦ)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поступление в ГИС МТ фискальных документов с ценой продажи ниже/выше МРЦ или ниже ЕМЦ</a:t>
            </a: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шибки округления при формировании кассовых документов</a:t>
            </a: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товаров с нарушением регулируемых цен</a:t>
            </a: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Оборот товаров с истекшим сроком годности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поступление фискальных документов, содержащих коды маркировки с истекшим сроком годности</a:t>
            </a: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Оборот товаров с несоответствующим статусом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поступление в систему сведений об обороте товаров, имеющих несоответствующий статус</a:t>
            </a:r>
          </a:p>
          <a:p>
            <a:pPr marL="288000" indent="288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тсутствие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сведений о вводе в оборот (в т.ч. и отсутствие положительного решения ФТС), обороте, выводе или возврате в оборот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000" y="1440000"/>
            <a:ext cx="9870403" cy="5059414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Пиво и пивные напитки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Молочная продукция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Упакованная вода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Соки и безалкогольные напитки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Табак, </a:t>
            </a:r>
            <a:r>
              <a:rPr lang="ru-RU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Альтернативный табак</a:t>
            </a:r>
            <a:r>
              <a:rPr lang="en-U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Никотинсодержащая продукция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легкой промышленности (одежда, белье постельное, столовое, туалетное и кухонное)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Обувь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Духи и туалетная вода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Антисептики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БАДы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изделия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Шины и покрышки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Шубы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Фотоаппараты и лампы-вспышки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Кресла-коляски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товары уже подлежат маркировке?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252" y="3429000"/>
            <a:ext cx="1907824" cy="171537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252" y="745748"/>
            <a:ext cx="1907824" cy="239204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8846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818E3A3-54A0-36D0-AAAB-409C8FE4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11383"/>
            <a:ext cx="10515600" cy="427826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ru-RU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Продажа товара без проверки КМ —</a:t>
            </a:r>
            <a:r>
              <a:rPr lang="ru-RU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поступление фискальных документов с кодами маркировки, проверка которых не была выполнена в ГИС МТ</a:t>
            </a:r>
            <a:endParaRPr lang="ru-RU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ru-RU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при сканировании кода маркировки в чек касса не смогла получить ответ от системы маркировки в режиме онлайн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—"/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ru-RU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Не является нарушением ОТ</a:t>
            </a:r>
            <a:r>
              <a:rPr lang="ru-RU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- поступление фискальных документов с кодами маркировки, проверка которых не была выполнена в ГИС МТ, но обязательная дата разрешительного режима еще не наступила</a:t>
            </a:r>
            <a:endParaRPr lang="ru-RU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F121C6-954E-D627-8F99-2A7EA0ABCC30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Отклонения по Разрешительному режиму</a:t>
            </a:r>
          </a:p>
        </p:txBody>
      </p:sp>
    </p:spTree>
    <p:extLst>
      <p:ext uri="{BB962C8B-B14F-4D97-AF65-F5344CB8AC3E}">
        <p14:creationId xmlns:p14="http://schemas.microsoft.com/office/powerpoint/2010/main" val="407807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F121C6-954E-D627-8F99-2A7EA0ABCC30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Токен для контрольно-кассовой техники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A6A39B-B342-57C3-0668-1CBC8336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0" y="1620000"/>
            <a:ext cx="7234361" cy="5113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AA87E3-9BFC-2C6D-B4CE-CA506B15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92" y="1641987"/>
            <a:ext cx="2872989" cy="2453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2AF17E-2AED-C4D9-0A07-2FD3F56EB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0" r="50000"/>
          <a:stretch/>
        </p:blipFill>
        <p:spPr bwMode="auto">
          <a:xfrm>
            <a:off x="601243" y="5014364"/>
            <a:ext cx="10494303" cy="10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931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A10BD4-7128-ABE4-4C92-698E599A5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4" b="31493"/>
          <a:stretch/>
        </p:blipFill>
        <p:spPr>
          <a:xfrm>
            <a:off x="283028" y="3827530"/>
            <a:ext cx="11625944" cy="285217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CBC4F5-1AC0-F8D8-8AA6-97AADF02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8"/>
          <a:stretch/>
        </p:blipFill>
        <p:spPr bwMode="auto">
          <a:xfrm>
            <a:off x="5397137" y="1683900"/>
            <a:ext cx="6511835" cy="30649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6765BB-E84A-829B-5549-2E75AF799236}"/>
              </a:ext>
            </a:extLst>
          </p:cNvPr>
          <p:cNvSpPr txBox="1"/>
          <p:nvPr/>
        </p:nvSpPr>
        <p:spPr>
          <a:xfrm>
            <a:off x="283028" y="1591089"/>
            <a:ext cx="52077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Поступления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разделе «Документы/Входящие» отображаются документы, сформированные через стороннего Оператора ЭДО.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проверки документ отобразится в разделе со статусом «Обработан успешно».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D2DBF1-6FA9-586C-9DA1-D8F3B5297CB2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информация передается в Честный знак?</a:t>
            </a:r>
          </a:p>
        </p:txBody>
      </p:sp>
    </p:spTree>
    <p:extLst>
      <p:ext uri="{BB962C8B-B14F-4D97-AF65-F5344CB8AC3E}">
        <p14:creationId xmlns:p14="http://schemas.microsoft.com/office/powerpoint/2010/main" val="271683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362F1F-D5BD-1998-0037-2B1757002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"/>
          <a:stretch/>
        </p:blipFill>
        <p:spPr>
          <a:xfrm>
            <a:off x="304399" y="1854064"/>
            <a:ext cx="11583201" cy="482105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2FFD053-70A1-8245-0273-992E84CD9947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коды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объемно-сортовом учете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9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F89D70-E85A-24EE-AA87-9766D491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2"/>
          <a:stretch/>
        </p:blipFill>
        <p:spPr>
          <a:xfrm>
            <a:off x="270545" y="1800000"/>
            <a:ext cx="11650909" cy="462884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0E0371-FA75-2E2D-E1FB-0C0406EE0327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Коды маркировки в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поэкземплярном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учете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8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093815F-824A-A34F-40FF-0CB5DFC3A855}"/>
              </a:ext>
            </a:extLst>
          </p:cNvPr>
          <p:cNvGrpSpPr/>
          <p:nvPr/>
        </p:nvGrpSpPr>
        <p:grpSpPr>
          <a:xfrm>
            <a:off x="309525" y="2244336"/>
            <a:ext cx="11572950" cy="4452301"/>
            <a:chOff x="609328" y="1047565"/>
            <a:chExt cx="11338611" cy="43621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AF65BFA-85AC-A117-B26E-3C2BF93C05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b="-1"/>
            <a:stretch/>
          </p:blipFill>
          <p:spPr bwMode="auto">
            <a:xfrm>
              <a:off x="609328" y="1047565"/>
              <a:ext cx="6368522" cy="161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7E47465-5398-C6A1-C806-5A412797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28" y="1448286"/>
              <a:ext cx="11338611" cy="396142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F7CA8E-76C3-BAE6-E1E8-95C98D536A38}"/>
              </a:ext>
            </a:extLst>
          </p:cNvPr>
          <p:cNvSpPr txBox="1"/>
          <p:nvPr/>
        </p:nvSpPr>
        <p:spPr>
          <a:xfrm>
            <a:off x="7107961" y="1568538"/>
            <a:ext cx="49981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Фильтр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Дате; Номеру;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Статусу: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Успешно, С ошибками, Частично обработан;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др. параметрам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51E97-0AD3-A955-32B7-16886AF62610}"/>
              </a:ext>
            </a:extLst>
          </p:cNvPr>
          <p:cNvSpPr txBox="1"/>
          <p:nvPr/>
        </p:nvSpPr>
        <p:spPr>
          <a:xfrm>
            <a:off x="2876458" y="1579902"/>
            <a:ext cx="7182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Чеки</a:t>
            </a:r>
            <a:endParaRPr lang="ru-RU" sz="20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57FC334-2E41-91B3-BE2F-D5F0B7A91789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информация передается в Честный знак?</a:t>
            </a:r>
          </a:p>
        </p:txBody>
      </p:sp>
    </p:spTree>
    <p:extLst>
      <p:ext uri="{BB962C8B-B14F-4D97-AF65-F5344CB8AC3E}">
        <p14:creationId xmlns:p14="http://schemas.microsoft.com/office/powerpoint/2010/main" val="308130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8A9491-7EE0-9698-92CF-0363C0583A6C}"/>
              </a:ext>
            </a:extLst>
          </p:cNvPr>
          <p:cNvSpPr txBox="1"/>
          <p:nvPr/>
        </p:nvSpPr>
        <p:spPr>
          <a:xfrm>
            <a:off x="2398143" y="2664747"/>
            <a:ext cx="7487729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Отдел ЭДО и Маркировки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Тел. (3852) 507-600</a:t>
            </a:r>
          </a:p>
          <a:p>
            <a:pPr algn="ctr">
              <a:lnSpc>
                <a:spcPct val="150000"/>
              </a:lnSpc>
            </a:pP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Будем рады сотрудничеству!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C6FAF-F857-4809-A843-05D806471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76" y="843224"/>
            <a:ext cx="288306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491707"/>
            <a:ext cx="10541480" cy="52909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A91E3F-6154-80C5-077B-027645520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55" y="979387"/>
            <a:ext cx="3772723" cy="37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000" y="1440000"/>
            <a:ext cx="9858618" cy="4644606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игрушки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Парфюмерно-косметическая продукция и бытовая химия (пилот завершён)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Печатная продукция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Радиоэлектроника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Оптоволокно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Титановая металлопродукция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Полимерные трубы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Сладости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Отопительные приборы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Пиротехника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Кабельно-проводниковая продукция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Слабый алкоголь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Бакалея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Моторные масла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Автозапчасти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Пилотные группы</a:t>
            </a:r>
          </a:p>
        </p:txBody>
      </p:sp>
      <p:pic>
        <p:nvPicPr>
          <p:cNvPr id="33802" name="Picture 10">
            <a:extLst>
              <a:ext uri="{FF2B5EF4-FFF2-40B4-BE49-F238E27FC236}">
                <a16:creationId xmlns:a16="http://schemas.microsoft.com/office/drawing/2014/main" id="{2077EA42-FC04-CA4B-6667-A0CA187E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74" y="4662447"/>
            <a:ext cx="3132087" cy="21955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4E0DD6-1867-931C-3A03-4709CAEE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t="8085" r="17605" b="10212"/>
          <a:stretch/>
        </p:blipFill>
        <p:spPr bwMode="auto">
          <a:xfrm>
            <a:off x="9788382" y="787941"/>
            <a:ext cx="1928862" cy="192218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ркировка снековой продукции">
            <a:extLst>
              <a:ext uri="{FF2B5EF4-FFF2-40B4-BE49-F238E27FC236}">
                <a16:creationId xmlns:a16="http://schemas.microsoft.com/office/drawing/2014/main" id="{075BEC5F-62F4-3B71-259A-D08543EA2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7517" r="17183" b="8652"/>
          <a:stretch/>
        </p:blipFill>
        <p:spPr bwMode="auto">
          <a:xfrm>
            <a:off x="9755760" y="2900340"/>
            <a:ext cx="1985827" cy="170470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7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000" y="1440000"/>
            <a:ext cx="5092190" cy="463153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Безалкогольное пиво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Растительные масла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Корма для животных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препараты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средства реабилитации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Консервированные продукты</a:t>
            </a:r>
          </a:p>
          <a:p>
            <a:pPr indent="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Велосипеды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2024 –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обязательной маркировки по 7 новым группам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255AC4-D76C-2396-C210-1180C9914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03" y="2268315"/>
            <a:ext cx="6353231" cy="311766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328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000" y="1440000"/>
            <a:ext cx="7184642" cy="499403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еречень товаров, подлежащих обязательной маркировке представлен на </a:t>
            </a:r>
            <a:r>
              <a:rPr lang="ru-RU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официальном портале</a:t>
            </a:r>
            <a:r>
              <a:rPr lang="ru-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Перед началом работы н</a:t>
            </a:r>
            <a:r>
              <a:rPr lang="ru-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еобходимо обратиться к разрешительной документации на товары (Сертификат соответствия или Декларация о соответствии), если в ней присутствует код ТН ВЭД или ОКПД2 из перечня, то такой товар подлежит обязательной маркировке средствами идентификации.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Для производителей и импортеров наличие разрешительной документации обязательно.</a:t>
            </a:r>
            <a:endParaRPr lang="ru-RU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ru-RU" sz="18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Если нет разрешительной документации, принадлежность вашего товара к маркировке можно определить самостоятельно по внешнему виду и описанию кодов ТН ВЭД и ОКПД2 в интернете.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определить, подлежит ли товар маркировке?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1472A-98F9-6462-AF38-32EA248E9FC6}"/>
              </a:ext>
            </a:extLst>
          </p:cNvPr>
          <p:cNvSpPr txBox="1"/>
          <p:nvPr/>
        </p:nvSpPr>
        <p:spPr>
          <a:xfrm>
            <a:off x="7724640" y="1945108"/>
            <a:ext cx="4467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https://честныйзнак.рф/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B72F85-381D-CEA9-F6F8-72655346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469" y="263181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1F10C-D27C-3160-04D7-36513C8B155F}"/>
              </a:ext>
            </a:extLst>
          </p:cNvPr>
          <p:cNvSpPr txBox="1"/>
          <p:nvPr/>
        </p:nvSpPr>
        <p:spPr>
          <a:xfrm>
            <a:off x="7724639" y="4312728"/>
            <a:ext cx="4467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https://prox-it.ru/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F9D21C-9805-0275-62AA-154662AA4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69" y="4984049"/>
            <a:ext cx="1420655" cy="13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66691" y="1293351"/>
            <a:ext cx="11059817" cy="5418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Старт обязательной регистрации в системе маркировки</a:t>
            </a:r>
          </a:p>
          <a:p>
            <a:pPr algn="just">
              <a:lnSpc>
                <a:spcPct val="10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Все участники оборота товаров должны подать заявление на регистрацию в системе маркировки.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Старт обязательной маркировки для производителей и импортеров</a:t>
            </a:r>
          </a:p>
          <a:p>
            <a:pPr algn="just">
              <a:lnSpc>
                <a:spcPct val="10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 этой дате участникам оборота необходимо полностью настроить процессы по заказу кодов, их нанесению на товары с подачей отчета о нанесении, оплате кодов и вводу в оборот.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u-RU" sz="17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оборота немаркированной продукции</a:t>
            </a:r>
          </a:p>
          <a:p>
            <a:pPr algn="just">
              <a:lnSpc>
                <a:spcPct val="100000"/>
              </a:lnSpc>
            </a:pPr>
            <a:r>
              <a:rPr lang="ru-RU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этой даты не допускается оборот немаркированной продукции, произведенной или ввезенной на территорию РФ.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endParaRPr lang="ru-RU" sz="17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u-RU" sz="17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Старт подачи сведений о выводе из оборота</a:t>
            </a:r>
          </a:p>
          <a:p>
            <a:pPr algn="just">
              <a:lnSpc>
                <a:spcPct val="100000"/>
              </a:lnSpc>
            </a:pPr>
            <a:r>
              <a:rPr lang="ru-RU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Участники оборота товаров, осуществляющие розничную реализацию, с этой даты обязаны подавать сведения в систему о выводе из оборота маркированных товаров с использованием контрольно-кассовой техники.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endParaRPr lang="ru-RU" sz="17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0000"/>
              </a:lnSpc>
              <a:buFont typeface="Arial" panose="020B0604020202020204" pitchFamily="34" charset="0"/>
              <a:buChar char="‒"/>
            </a:pPr>
            <a:r>
              <a:rPr lang="ru-RU" sz="17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Старт передачи сведений об обороте товаров по ЭДО</a:t>
            </a:r>
          </a:p>
          <a:p>
            <a:pPr algn="just">
              <a:lnSpc>
                <a:spcPct val="100000"/>
              </a:lnSpc>
            </a:pPr>
            <a:r>
              <a:rPr lang="ru-RU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Становится обязательной передача в систему маркировки сведений о переходе права собственности на продукцию посредством подачи УПД через ЭДО.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213351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обязательной маркировки по новым группам</a:t>
            </a:r>
          </a:p>
        </p:txBody>
      </p:sp>
    </p:spTree>
    <p:extLst>
      <p:ext uri="{BB962C8B-B14F-4D97-AF65-F5344CB8AC3E}">
        <p14:creationId xmlns:p14="http://schemas.microsoft.com/office/powerpoint/2010/main" val="213564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684251-33A3-7C95-C064-EF410BD9E1DC}"/>
              </a:ext>
            </a:extLst>
          </p:cNvPr>
          <p:cNvSpPr txBox="1">
            <a:spLocks/>
          </p:cNvSpPr>
          <p:nvPr/>
        </p:nvSpPr>
        <p:spPr>
          <a:xfrm>
            <a:off x="0" y="187472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обязательной маркировки по новым группам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A835F22-F989-EF14-0D86-EBBF72B39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46475"/>
              </p:ext>
            </p:extLst>
          </p:nvPr>
        </p:nvGraphicFramePr>
        <p:xfrm>
          <a:off x="373992" y="1423939"/>
          <a:ext cx="11445216" cy="49805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9766">
                  <a:extLst>
                    <a:ext uri="{9D8B030D-6E8A-4147-A177-3AD203B41FA5}">
                      <a16:colId xmlns:a16="http://schemas.microsoft.com/office/drawing/2014/main" val="3602020835"/>
                    </a:ext>
                  </a:extLst>
                </a:gridCol>
                <a:gridCol w="1296237">
                  <a:extLst>
                    <a:ext uri="{9D8B030D-6E8A-4147-A177-3AD203B41FA5}">
                      <a16:colId xmlns:a16="http://schemas.microsoft.com/office/drawing/2014/main" val="1514920075"/>
                    </a:ext>
                  </a:extLst>
                </a:gridCol>
                <a:gridCol w="1627833">
                  <a:extLst>
                    <a:ext uri="{9D8B030D-6E8A-4147-A177-3AD203B41FA5}">
                      <a16:colId xmlns:a16="http://schemas.microsoft.com/office/drawing/2014/main" val="602798344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val="353180095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3760681190"/>
                    </a:ext>
                  </a:extLst>
                </a:gridCol>
                <a:gridCol w="1868994">
                  <a:extLst>
                    <a:ext uri="{9D8B030D-6E8A-4147-A177-3AD203B41FA5}">
                      <a16:colId xmlns:a16="http://schemas.microsoft.com/office/drawing/2014/main" val="2842541468"/>
                    </a:ext>
                  </a:extLst>
                </a:gridCol>
                <a:gridCol w="1617784">
                  <a:extLst>
                    <a:ext uri="{9D8B030D-6E8A-4147-A177-3AD203B41FA5}">
                      <a16:colId xmlns:a16="http://schemas.microsoft.com/office/drawing/2014/main" val="4270087712"/>
                    </a:ext>
                  </a:extLst>
                </a:gridCol>
              </a:tblGrid>
              <a:tr h="1301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Товарная группа / Обязательная дата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 регистрации в системе маркировки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 маркировки для производителей и импортеров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Маркировка остатков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Запрет оборота немаркированной продукции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 передачи сведений о выводе из оборота при розничной реализации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 передачи сведений об обороте по ЭДО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353086"/>
                  </a:ext>
                </a:extLst>
              </a:tr>
              <a:tr h="416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Безалкогольное пиво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01.04.25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074268"/>
                  </a:ext>
                </a:extLst>
              </a:tr>
              <a:tr h="5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Растительные масла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01.10.24,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01.11.25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01.11.25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410088"/>
                  </a:ext>
                </a:extLst>
              </a:tr>
              <a:tr h="5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Корма для животных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01.10.24,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906087"/>
                  </a:ext>
                </a:extLst>
              </a:tr>
              <a:tr h="41606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Ветеринарные препараты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01.03.25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503637"/>
                  </a:ext>
                </a:extLst>
              </a:tr>
              <a:tr h="16316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</a:rPr>
                        <a:t>Технические средства реабилитации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01.03.25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297596"/>
                  </a:ext>
                </a:extLst>
              </a:tr>
              <a:tr h="64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средства реабилитации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141274"/>
                  </a:ext>
                </a:extLst>
              </a:tr>
              <a:tr h="5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Консервированные продукты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01.12.24,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7830104"/>
                  </a:ext>
                </a:extLst>
              </a:tr>
              <a:tr h="416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Велосипеды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01.11.24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1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3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40000" y="1620000"/>
            <a:ext cx="11652000" cy="4983525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Маркировка остатков товаров легкой промышленности «первого слоя**»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288000">
              <a:lnSpc>
                <a:spcPct val="100000"/>
              </a:lnSpc>
            </a:pPr>
            <a:r>
              <a:rPr lang="ru-RU" sz="17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**Первый слой </a:t>
            </a: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— это изделия и одежда, имеющие полный или продолжительный контакт с кожей.</a:t>
            </a:r>
            <a:endParaRPr lang="ru-RU" sz="17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288000">
              <a:lnSpc>
                <a:spcPct val="100000"/>
              </a:lnSpc>
            </a:pPr>
            <a:endParaRPr lang="ru-RU" sz="17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288000">
              <a:lnSpc>
                <a:spcPct val="100000"/>
              </a:lnSpc>
            </a:pP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 ним относятся:</a:t>
            </a:r>
            <a:endParaRPr lang="ru-RU" sz="17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</a:t>
            </a: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елье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чулки и носки, колготы и пр. </a:t>
            </a:r>
            <a:r>
              <a:rPr lang="ru-RU" sz="17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чулочно</a:t>
            </a: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– носочные изделия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корсеты и лифчики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пижама и сорочки, халаты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</a:t>
            </a: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упальники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шарфы, шали, шейные платки, галстуки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перчатки, рукавицы, митенки</a:t>
            </a:r>
            <a:endParaRPr lang="en-US" sz="17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майки, фуфайки с рукавами и пр.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детская одежда и принадлежности к детской одежде</a:t>
            </a:r>
          </a:p>
          <a:p>
            <a:pPr marL="285750" lvl="0" indent="-285750">
              <a:lnSpc>
                <a:spcPct val="100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летние головные уборы и пр.</a:t>
            </a:r>
            <a:endParaRPr lang="en-US" sz="1700" dirty="0">
              <a:solidFill>
                <a:srgbClr val="0D0D0D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1 марта 2025 г.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старт обязательной маркировки, запрет производства и оборота новых товаров без маркировки.</a:t>
            </a:r>
          </a:p>
          <a:p>
            <a:pPr>
              <a:lnSpc>
                <a:spcPct val="100000"/>
              </a:lnSpc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1 августа 2025 г.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– запрет реализации (продажи) немаркированных остатков.</a:t>
            </a:r>
          </a:p>
          <a:p>
            <a:pPr>
              <a:lnSpc>
                <a:spcPct val="100000"/>
              </a:lnSpc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700" b="1">
                <a:latin typeface="Arial" panose="020B0604020202020204" pitchFamily="34" charset="0"/>
                <a:cs typeface="Arial" panose="020B0604020202020204" pitchFamily="34" charset="0"/>
              </a:rPr>
              <a:t>31 октября 2025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необходимо ввести в оборот товарные остатки.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5B6DB7-1EC9-6B13-DCCE-C9A1FC2E89F5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обязательной маркировки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 легкой промышленности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59952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53458B6D-6AE6-2973-4FE1-000E9F22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b="3818"/>
          <a:stretch/>
        </p:blipFill>
        <p:spPr bwMode="auto">
          <a:xfrm>
            <a:off x="0" y="1606861"/>
            <a:ext cx="12192000" cy="525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0011C0C-C971-B39D-3729-37B13A7BB2A0}"/>
              </a:ext>
            </a:extLst>
          </p:cNvPr>
          <p:cNvSpPr txBox="1">
            <a:spLocks/>
          </p:cNvSpPr>
          <p:nvPr/>
        </p:nvSpPr>
        <p:spPr>
          <a:xfrm>
            <a:off x="0" y="360000"/>
            <a:ext cx="12193200" cy="108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остатков товаров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1490</Words>
  <Application>Microsoft Office PowerPoint</Application>
  <PresentationFormat>Широкоэкранный</PresentationFormat>
  <Paragraphs>277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Багинский</dc:creator>
  <cp:lastModifiedBy>Алина Блинова</cp:lastModifiedBy>
  <cp:revision>193</cp:revision>
  <dcterms:created xsi:type="dcterms:W3CDTF">2023-10-03T06:15:54Z</dcterms:created>
  <dcterms:modified xsi:type="dcterms:W3CDTF">2025-05-12T08:53:52Z</dcterms:modified>
</cp:coreProperties>
</file>