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27945EA-4D28-BA44-A938-27ACBF76BEEC}">
  <a:tblStyle styleId="{7DDCF3D3-959D-23E4-77A4-6623714D61A1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27945EA-4D28-BA44-A938-27ACBF76BEEC}" styleName="Medium Style 3 - Accent 6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38100">
              <a:solidFill>
                <a:schemeClr val="dk1"/>
              </a:solidFill>
            </a:ln>
          </a:top>
          <a:bottom>
            <a:ln w="381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  <a:fill>
          <a:solidFill>
            <a:schemeClr val="accent3">
              <a:tint val="2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 /><Relationship Id="rId45" Type="http://schemas.openxmlformats.org/officeDocument/2006/relationships/tableStyles" Target="tableStyles.xml" /><Relationship Id="rId4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18" hidden="0"/>
          <p:cNvSpPr>
            <a:spLocks noChangeArrowheads="1"/>
          </p:cNvSpPr>
          <p:nvPr isPhoto="0" userDrawn="0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17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15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1" hidden="0"/>
          <p:cNvSpPr>
            <a:spLocks noChangeArrowheads="1"/>
          </p:cNvSpPr>
          <p:nvPr isPhoto="0" userDrawn="0"/>
        </p:nvSpPr>
        <p:spPr bwMode="auto">
          <a:xfrm>
            <a:off x="146304" y="6309320"/>
            <a:ext cx="8833104" cy="3918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476600"/>
            <a:ext cx="6400800" cy="1752599"/>
          </a:xfrm>
        </p:spPr>
        <p:txBody>
          <a:bodyPr/>
          <a:lstStyle>
            <a:lvl1pPr marL="0" indent="0" algn="ctr">
              <a:buNone/>
              <a:defRPr sz="1600" b="1" cap="all" spc="25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A4D99-80DF-4CFA-B091-64E7D3504BFA}" type="datetime1">
              <a:rPr lang="ru-RU"/>
              <a:t/>
            </a:fld>
            <a:endParaRPr lang="ru-RU"/>
          </a:p>
        </p:txBody>
      </p:sp>
      <p:sp>
        <p:nvSpPr>
          <p:cNvPr id="11" name="Нижний колонтитул 1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Прямоугольник 9" hidden="0"/>
          <p:cNvSpPr>
            <a:spLocks noChangeArrowheads="1"/>
          </p:cNvSpPr>
          <p:nvPr isPhoto="0" userDrawn="0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Заголовок 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381000"/>
            <a:ext cx="7772400" cy="1752599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14" name="Picture 73" descr="E:\картинки\200px-Coat_of_Arms_of_Altai_Krai.svg.png" hidden="0"/>
          <p:cNvPicPr>
            <a:picLocks noChangeAspect="1" noChangeArrowheads="1"/>
          </p:cNvPicPr>
          <p:nvPr isPhoto="0" userDrawn="1"/>
        </p:nvPicPr>
        <p:blipFill>
          <a:blip r:embed="rId2"/>
          <a:stretch/>
        </p:blipFill>
        <p:spPr bwMode="auto">
          <a:xfrm>
            <a:off x="4052087" y="275840"/>
            <a:ext cx="1023969" cy="1064928"/>
          </a:xfrm>
          <a:prstGeom prst="rect">
            <a:avLst/>
          </a:prstGeom>
          <a:noFill/>
        </p:spPr>
      </p:pic>
      <p:sp>
        <p:nvSpPr>
          <p:cNvPr id="15" name="Прямоугольник 40" hidden="0"/>
          <p:cNvSpPr/>
          <p:nvPr isPhoto="0" userDrawn="1"/>
        </p:nvSpPr>
        <p:spPr bwMode="auto">
          <a:xfrm>
            <a:off x="152399" y="1995009"/>
            <a:ext cx="8827008" cy="457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41" hidden="0"/>
          <p:cNvSpPr/>
          <p:nvPr isPhoto="0" userDrawn="1"/>
        </p:nvSpPr>
        <p:spPr bwMode="auto">
          <a:xfrm>
            <a:off x="152399" y="1956378"/>
            <a:ext cx="8827008" cy="45719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43" hidden="0"/>
          <p:cNvSpPr/>
          <p:nvPr isPhoto="0" userDrawn="1"/>
        </p:nvSpPr>
        <p:spPr bwMode="auto">
          <a:xfrm flipV="1">
            <a:off x="5360658" y="2015129"/>
            <a:ext cx="3618749" cy="4571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Прямоугольник 52" hidden="0"/>
          <p:cNvSpPr/>
          <p:nvPr isPhoto="0" userDrawn="1"/>
        </p:nvSpPr>
        <p:spPr bwMode="invGray">
          <a:xfrm>
            <a:off x="8925270" y="162153"/>
            <a:ext cx="54138" cy="653735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53" hidden="0"/>
          <p:cNvSpPr/>
          <p:nvPr isPhoto="0" userDrawn="1"/>
        </p:nvSpPr>
        <p:spPr bwMode="invGray">
          <a:xfrm>
            <a:off x="8884784" y="162153"/>
            <a:ext cx="45719" cy="653735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54" hidden="0"/>
          <p:cNvSpPr/>
          <p:nvPr isPhoto="0" userDrawn="1"/>
        </p:nvSpPr>
        <p:spPr bwMode="invGray">
          <a:xfrm>
            <a:off x="8865731" y="162153"/>
            <a:ext cx="45719" cy="653735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Прямоугольник 55" hidden="0"/>
          <p:cNvSpPr/>
          <p:nvPr isPhoto="0" userDrawn="1"/>
        </p:nvSpPr>
        <p:spPr bwMode="invGray">
          <a:xfrm>
            <a:off x="8815726" y="162153"/>
            <a:ext cx="45719" cy="653735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Прямоугольник 56" hidden="0"/>
          <p:cNvSpPr/>
          <p:nvPr isPhoto="0" userDrawn="1"/>
        </p:nvSpPr>
        <p:spPr bwMode="invGray">
          <a:xfrm>
            <a:off x="8755981" y="162154"/>
            <a:ext cx="45719" cy="653735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57" hidden="0"/>
          <p:cNvSpPr/>
          <p:nvPr isPhoto="0" userDrawn="1"/>
        </p:nvSpPr>
        <p:spPr bwMode="invGray">
          <a:xfrm>
            <a:off x="8713778" y="162154"/>
            <a:ext cx="45719" cy="6537349"/>
          </a:xfrm>
          <a:prstGeom prst="rect">
            <a:avLst/>
          </a:prstGeom>
          <a:solidFill>
            <a:srgbClr val="FFFFFF">
              <a:alpha val="30192"/>
            </a:srgbClr>
          </a:solidFill>
          <a:ln w="50800" cap="rnd" cmpd="thickThin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906F7D-8364-441B-87FC-7BA82A52F64E}" type="datetime1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7" hidden="0"/>
          <p:cNvSpPr>
            <a:spLocks noChangeArrowheads="1"/>
          </p:cNvSpPr>
          <p:nvPr isPhoto="0" userDrawn="0"/>
        </p:nvSpPr>
        <p:spPr bwMode="white">
          <a:xfrm>
            <a:off x="7010399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8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9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0" hidden="0"/>
          <p:cNvSpPr>
            <a:spLocks noChangeArrowheads="1"/>
          </p:cNvSpPr>
          <p:nvPr isPhoto="0" userDrawn="0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1" hidden="0"/>
          <p:cNvSpPr>
            <a:spLocks noChangeArrowheads="1"/>
          </p:cNvSpPr>
          <p:nvPr isPhoto="0" userDrawn="0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12" hidden="0"/>
          <p:cNvSpPr>
            <a:spLocks noChangeShapeType="1"/>
          </p:cNvSpPr>
          <p:nvPr isPhoto="0" userDrawn="0"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Овал 13" hidden="0"/>
          <p:cNvSpPr/>
          <p:nvPr isPhoto="0" userDrawn="0"/>
        </p:nvSpPr>
        <p:spPr bwMode="auto"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4" hidden="0"/>
          <p:cNvSpPr/>
          <p:nvPr isPhoto="0" userDrawn="0"/>
        </p:nvSpPr>
        <p:spPr bwMode="auto"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14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304800" y="304800"/>
            <a:ext cx="6553200" cy="582136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A12DE2-C202-43B5-BD83-6F5386A56A99}" type="datetime1">
              <a:rPr lang="ru-RU"/>
              <a:t/>
            </a:fld>
            <a:endParaRPr lang="ru-RU"/>
          </a:p>
        </p:txBody>
      </p:sp>
      <p:sp>
        <p:nvSpPr>
          <p:cNvPr id="1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391400" y="304801"/>
            <a:ext cx="1447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-1404663" y="267420"/>
            <a:ext cx="8534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0DD151-23CA-492E-BA9F-60E45ED5F747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8" name="Объект 7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301752" y="1527048"/>
            <a:ext cx="850392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14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15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17" hidden="0"/>
          <p:cNvSpPr>
            <a:spLocks noChangeArrowheads="1"/>
          </p:cNvSpPr>
          <p:nvPr isPhoto="0" userDrawn="0"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8" hidden="0"/>
          <p:cNvSpPr>
            <a:spLocks noChangeArrowheads="1"/>
          </p:cNvSpPr>
          <p:nvPr isPhoto="0" userDrawn="0"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1" hidden="0"/>
          <p:cNvSpPr>
            <a:spLocks noChangeArrowheads="1"/>
          </p:cNvSpPr>
          <p:nvPr isPhoto="0" userDrawn="0"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Прямоугольник 12" hidden="0"/>
          <p:cNvSpPr>
            <a:spLocks noChangeArrowheads="1"/>
          </p:cNvSpPr>
          <p:nvPr isPhoto="0" userDrawn="0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3" hidden="0"/>
          <p:cNvSpPr>
            <a:spLocks noChangeArrowheads="1"/>
          </p:cNvSpPr>
          <p:nvPr isPhoto="0" userDrawn="0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E9806B-790F-4CAF-B943-7DDBE7A1176B}" type="datetime1">
              <a:rPr lang="ru-RU"/>
              <a:t/>
            </a:fld>
            <a:endParaRPr lang="ru-RU"/>
          </a:p>
        </p:txBody>
      </p:sp>
      <p:sp>
        <p:nvSpPr>
          <p:cNvPr id="15" name="Прямая соединительная линия 7" hidden="0"/>
          <p:cNvSpPr>
            <a:spLocks noChangeShapeType="1"/>
          </p:cNvSpPr>
          <p:nvPr isPhoto="0" userDrawn="0"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Овал 9" hidden="0"/>
          <p:cNvSpPr/>
          <p:nvPr isPhoto="0" userDrawn="0"/>
        </p:nvSpPr>
        <p:spPr bwMode="auto"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0" hidden="0"/>
          <p:cNvSpPr/>
          <p:nvPr isPhoto="0" userDrawn="0"/>
        </p:nvSpPr>
        <p:spPr bwMode="auto"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1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01752" y="228600"/>
            <a:ext cx="8534400" cy="75895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2A5CB9-7246-4571-AC0D-E6B0D54EE3BD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8" name="Прямая соединительная линия 7" hidden="0"/>
          <p:cNvSpPr>
            <a:spLocks noChangeShapeType="1"/>
          </p:cNvSpPr>
          <p:nvPr isPhoto="0" userDrawn="0"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Объект 9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Объект 11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Сравнение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9" hidden="0"/>
          <p:cNvSpPr>
            <a:spLocks noChangeShapeType="1"/>
          </p:cNvSpPr>
          <p:nvPr isPhoto="0" userDrawn="0"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19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18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0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1" hidden="0"/>
          <p:cNvSpPr>
            <a:spLocks noChangeArrowheads="1"/>
          </p:cNvSpPr>
          <p:nvPr isPhoto="0" userDrawn="0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0" hidden="0"/>
          <p:cNvSpPr/>
          <p:nvPr isPhoto="0" userDrawn="0"/>
        </p:nvSpPr>
        <p:spPr bwMode="auto"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12" hidden="0"/>
          <p:cNvSpPr>
            <a:spLocks noChangeArrowheads="1"/>
          </p:cNvSpPr>
          <p:nvPr isPhoto="0" userDrawn="0"/>
        </p:nvSpPr>
        <p:spPr bwMode="auto">
          <a:xfrm>
            <a:off x="145922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3" hidden="0"/>
          <p:cNvSpPr>
            <a:spLocks noGrp="1"/>
          </p:cNvSpPr>
          <p:nvPr isPhoto="0" userDrawn="0">
            <p:ph type="body" sz="half" idx="3" hasCustomPrompt="0"/>
          </p:nvPr>
        </p:nvSpPr>
        <p:spPr bwMode="auto"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7B2B1E-48D4-4E10-B4A3-E99CF479761B}" type="datetime1">
              <a:rPr lang="ru-RU"/>
              <a:t/>
            </a:fld>
            <a:endParaRPr lang="ru-RU"/>
          </a:p>
        </p:txBody>
      </p:sp>
      <p:sp>
        <p:nvSpPr>
          <p:cNvPr id="14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 hidden="0"/>
          <p:cNvSpPr>
            <a:spLocks noChangeShapeType="1"/>
          </p:cNvSpPr>
          <p:nvPr isPhoto="0" userDrawn="0"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7" hidden="0"/>
          <p:cNvSpPr>
            <a:spLocks noChangeArrowheads="1"/>
          </p:cNvSpPr>
          <p:nvPr isPhoto="0" userDrawn="0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Объект 23" hidden="0"/>
          <p:cNvSpPr>
            <a:spLocks noGrp="1"/>
          </p:cNvSpPr>
          <p:nvPr isPhoto="0" userDrawn="0">
            <p:ph sz="quarter" idx="2" hasCustomPrompt="0"/>
          </p:nvPr>
        </p:nvSpPr>
        <p:spPr bwMode="auto">
          <a:xfrm>
            <a:off x="301752" y="2471383"/>
            <a:ext cx="4041648" cy="38184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8" name="Объект 2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800600" y="2471383"/>
            <a:ext cx="4038600" cy="382219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Овал 24" hidden="0"/>
          <p:cNvSpPr/>
          <p:nvPr isPhoto="0" userDrawn="0"/>
        </p:nvSpPr>
        <p:spPr bwMode="auto"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26" hidden="0"/>
          <p:cNvSpPr/>
          <p:nvPr isPhoto="0" userDrawn="0"/>
        </p:nvSpPr>
        <p:spPr bwMode="auto"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22" name="Заголовок 2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rtlCol="0" anchor="b" anchorCtr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F97BE9-0072-4699-BEC7-98BB5DF7E8CD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7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9" hidden="0"/>
          <p:cNvSpPr>
            <a:spLocks noChangeArrowheads="1"/>
          </p:cNvSpPr>
          <p:nvPr isPhoto="0" userDrawn="0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8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4" hidden="0"/>
          <p:cNvSpPr>
            <a:spLocks noChangeArrowheads="1"/>
          </p:cNvSpPr>
          <p:nvPr isPhoto="0" userDrawn="0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5" hidden="0"/>
          <p:cNvSpPr>
            <a:spLocks noChangeArrowheads="1"/>
          </p:cNvSpPr>
          <p:nvPr isPhoto="0" userDrawn="0"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2CE26F-6F88-4E25-9D8F-0E6CCB940ECC}" type="datetime1">
              <a:rPr lang="ru-RU"/>
              <a:t/>
            </a:fld>
            <a:endParaRPr lang="ru-RU"/>
          </a:p>
        </p:txBody>
      </p:sp>
      <p:sp>
        <p:nvSpPr>
          <p:cNvPr id="11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52400" y="6410848"/>
            <a:ext cx="881208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8" hidden="0"/>
          <p:cNvSpPr>
            <a:spLocks noChangeArrowheads="1"/>
          </p:cNvSpPr>
          <p:nvPr isPhoto="0" userDrawn="0"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14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17" hidden="0"/>
          <p:cNvSpPr>
            <a:spLocks noChangeArrowheads="1"/>
          </p:cNvSpPr>
          <p:nvPr isPhoto="0" userDrawn="0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15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6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2" hidden="0"/>
          <p:cNvSpPr/>
          <p:nvPr isPhoto="0" userDrawn="0"/>
        </p:nvSpPr>
        <p:spPr bwMode="auto">
          <a:xfrm>
            <a:off x="152400" y="609600"/>
            <a:ext cx="2743200" cy="586739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81000" y="914400"/>
            <a:ext cx="2362199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381000" y="1981200"/>
            <a:ext cx="2362199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Прямоугольник 7" hidden="0"/>
          <p:cNvSpPr>
            <a:spLocks noChangeArrowheads="1"/>
          </p:cNvSpPr>
          <p:nvPr isPhoto="0" userDrawn="0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8" hidden="0"/>
          <p:cNvSpPr>
            <a:spLocks noChangeShapeType="1"/>
          </p:cNvSpPr>
          <p:nvPr isPhoto="0" userDrawn="0"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бъект 19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3124200" y="685800"/>
            <a:ext cx="5638800" cy="5410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Овал 9" hidden="0"/>
          <p:cNvSpPr/>
          <p:nvPr isPhoto="0" userDrawn="0"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Овал 10" hidden="0"/>
          <p:cNvSpPr/>
          <p:nvPr isPhoto="0" userDrawn="0"/>
        </p:nvSpPr>
        <p:spPr bwMode="auto"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18" name="Прямоугольник 20" hidden="0"/>
          <p:cNvSpPr>
            <a:spLocks noChangeArrowheads="1"/>
          </p:cNvSpPr>
          <p:nvPr isPhoto="0" userDrawn="0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BD038A-095E-465D-940F-5891D1B9AD80}" type="datetime1">
              <a:rPr lang="ru-RU"/>
              <a:t/>
            </a:fld>
            <a:endParaRPr lang="ru-RU"/>
          </a:p>
        </p:txBody>
      </p:sp>
      <p:sp>
        <p:nvSpPr>
          <p:cNvPr id="2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20" hidden="0"/>
          <p:cNvSpPr>
            <a:spLocks noChangeShapeType="1"/>
          </p:cNvSpPr>
          <p:nvPr isPhoto="0" userDrawn="0"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18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15" hidden="0"/>
          <p:cNvSpPr>
            <a:spLocks noChangeArrowheads="1"/>
          </p:cNvSpPr>
          <p:nvPr isPhoto="0" userDrawn="0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16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7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9" hidden="0"/>
          <p:cNvSpPr>
            <a:spLocks noChangeArrowheads="1"/>
          </p:cNvSpPr>
          <p:nvPr isPhoto="0" userDrawn="0"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7" hidden="0"/>
          <p:cNvSpPr/>
          <p:nvPr isPhoto="0" userDrawn="0"/>
        </p:nvSpPr>
        <p:spPr bwMode="auto">
          <a:xfrm>
            <a:off x="152400" y="609600"/>
            <a:ext cx="2743200" cy="586739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4" hidden="0"/>
          <p:cNvSpPr>
            <a:spLocks noChangeArrowheads="1"/>
          </p:cNvSpPr>
          <p:nvPr isPhoto="0" userDrawn="0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 hidden="0"/>
          <p:cNvSpPr/>
          <p:nvPr isPhoto="0" userDrawn="0"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Овал 12" hidden="0"/>
          <p:cNvSpPr/>
          <p:nvPr isPhoto="0" userDrawn="0"/>
        </p:nvSpPr>
        <p:spPr bwMode="auto"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1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000375" y="5029200"/>
            <a:ext cx="5867399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000375" y="609600"/>
            <a:ext cx="5867399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Прямоугольник 21" hidden="0"/>
          <p:cNvSpPr>
            <a:spLocks noChangeArrowheads="1"/>
          </p:cNvSpPr>
          <p:nvPr isPhoto="0" userDrawn="0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10EF71-4A68-4060-B290-E34B1AE21C17}" type="datetime1">
              <a:rPr lang="ru-RU"/>
              <a:t/>
            </a:fld>
            <a:endParaRPr lang="ru-RU"/>
          </a:p>
        </p:txBody>
      </p:sp>
      <p:sp>
        <p:nvSpPr>
          <p:cNvPr id="2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 hidden="0"/>
          <p:cNvSpPr>
            <a:spLocks noChangeArrowheads="1"/>
          </p:cNvSpPr>
          <p:nvPr isPhoto="0" userDrawn="0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15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17" hidden="0"/>
          <p:cNvSpPr>
            <a:spLocks noChangeArrowheads="1"/>
          </p:cNvSpPr>
          <p:nvPr isPhoto="0" userDrawn="0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18" hidden="0"/>
          <p:cNvSpPr>
            <a:spLocks noChangeArrowheads="1"/>
          </p:cNvSpPr>
          <p:nvPr isPhoto="0" userDrawn="0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8" hidden="0"/>
          <p:cNvSpPr>
            <a:spLocks noChangeArrowheads="1"/>
          </p:cNvSpPr>
          <p:nvPr isPhoto="0" userDrawn="0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7" hidden="0"/>
          <p:cNvSpPr>
            <a:spLocks noChangeArrowheads="1"/>
          </p:cNvSpPr>
          <p:nvPr isPhoto="0" userDrawn="0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 hidden="0"/>
          <p:cNvSpPr>
            <a:spLocks noChangeShapeType="1"/>
          </p:cNvSpPr>
          <p:nvPr isPhoto="0" userDrawn="0"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anchor="ctr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Овал 11" hidden="0"/>
          <p:cNvSpPr/>
          <p:nvPr isPhoto="0" userDrawn="0"/>
        </p:nvSpPr>
        <p:spPr bwMode="auto"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4" hidden="0"/>
          <p:cNvSpPr/>
          <p:nvPr isPhoto="0" userDrawn="0"/>
        </p:nvSpPr>
        <p:spPr bwMode="auto"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Номер слайда 22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B0AC-126E-4B28-866E-C24F3001999B}" type="slidenum">
              <a:rPr lang="ru-RU"/>
              <a:t/>
            </a:fld>
            <a:endParaRPr lang="ru-RU"/>
          </a:p>
        </p:txBody>
      </p:sp>
      <p:sp>
        <p:nvSpPr>
          <p:cNvPr id="14" name="Заголовок 2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Текст 1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pic>
        <p:nvPicPr>
          <p:cNvPr id="16" name="Picture 73" descr="E:\картинки\200px-Coat_of_Arms_of_Altai_Krai.svg.png" hidden="0"/>
          <p:cNvPicPr>
            <a:picLocks noChangeAspect="1" noChangeArrowheads="1"/>
          </p:cNvPicPr>
          <p:nvPr isPhoto="0" userDrawn="1"/>
        </p:nvPicPr>
        <p:blipFill>
          <a:blip r:embed="rId13"/>
          <a:stretch/>
        </p:blipFill>
        <p:spPr bwMode="auto">
          <a:xfrm>
            <a:off x="395536" y="359477"/>
            <a:ext cx="729523" cy="758703"/>
          </a:xfrm>
          <a:prstGeom prst="rect">
            <a:avLst/>
          </a:prstGeom>
          <a:noFill/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>
        <a:spcBef>
          <a:spcPts val="0"/>
        </a:spcBef>
        <a:buNone/>
        <a:defRPr sz="33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0"/>
        </a:spcBef>
        <a:buClr>
          <a:schemeClr val="accent1"/>
        </a:buClr>
        <a:buSzPct val="85000"/>
        <a:buFont typeface="Wingdings 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>
        <a:spcBef>
          <a:spcPts val="0"/>
        </a:spcBef>
        <a:buClr>
          <a:schemeClr val="accent2"/>
        </a:buClr>
        <a:buSzPct val="70000"/>
        <a:buFont typeface="Wingdings"/>
        <a:buChar char="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>
        <a:spcBef>
          <a:spcPts val="0"/>
        </a:spcBef>
        <a:buClr>
          <a:schemeClr val="accent3"/>
        </a:buClr>
        <a:buSzPct val="75000"/>
        <a:buFont typeface="Wingdings 2"/>
        <a:buChar char="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>
        <a:spcBef>
          <a:spcPts val="0"/>
        </a:spcBef>
        <a:buClr>
          <a:schemeClr val="accent4"/>
        </a:buClr>
        <a:buSzPct val="70000"/>
        <a:buFont typeface="Wingdings"/>
        <a:buChar char="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0"/>
        </a:spcBef>
        <a:buClr>
          <a:schemeClr val="accent5"/>
        </a:buClr>
        <a:buFontTx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1">
            <a:shade val="75000"/>
          </a:schemeClr>
        </a:buClr>
        <a:buSzPct val="9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>
        <a:spcBef>
          <a:spcPts val="0"/>
        </a:spcBef>
        <a:buClr>
          <a:schemeClr val="accent4">
            <a:shade val="75000"/>
          </a:schemeClr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>
        <a:spcBef>
          <a:spcPts val="0"/>
        </a:spcBef>
        <a:buClr>
          <a:schemeClr val="accent2">
            <a:shade val="75000"/>
          </a:schemeClr>
        </a:buClr>
        <a:buSzPct val="90000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1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2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5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11.png"/><Relationship Id="rId5" Type="http://schemas.openxmlformats.org/officeDocument/2006/relationships/image" Target="../media/image38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3204" y="2132857"/>
            <a:ext cx="8229600" cy="23042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Особенности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применения </a:t>
            </a:r>
            <a:br>
              <a:rPr lang="ru-RU" sz="2000" b="1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специальных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режимов налогообложения </a:t>
            </a:r>
            <a:br>
              <a:rPr lang="ru-RU" sz="2000" b="1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территории Алтайского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края</a:t>
            </a:r>
            <a:endParaRPr lang="ru-RU" sz="20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8" y="134076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2" y="6291876"/>
            <a:ext cx="8229600" cy="52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</a:t>
            </a: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3" y="253107"/>
            <a:ext cx="7560839" cy="792086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РЕФОРМА УСН</a:t>
            </a:r>
            <a:r>
              <a:rPr lang="ru-RU" sz="1800">
                <a:solidFill>
                  <a:srgbClr val="FF0000"/>
                </a:solidFill>
              </a:rPr>
              <a:t> </a:t>
            </a:r>
            <a:br>
              <a:rPr lang="ru-RU" sz="1800" b="1"/>
            </a:br>
            <a:endParaRPr lang="ru-RU" sz="900" b="1"/>
          </a:p>
        </p:txBody>
      </p:sp>
      <p:pic>
        <p:nvPicPr>
          <p:cNvPr id="5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251519" y="1484784"/>
            <a:ext cx="1447799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8" hidden="0"/>
          <p:cNvSpPr/>
          <p:nvPr isPhoto="0" userDrawn="0"/>
        </p:nvSpPr>
        <p:spPr bwMode="auto">
          <a:xfrm flipH="0" flipV="0">
            <a:off x="1803794" y="1495262"/>
            <a:ext cx="6335986" cy="1007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Федеральный закон от 12.07.2024 № 176-ФЗ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"О внесении изменений в части первую и вторую Налогового кодекса Российской Федерации,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отдельные законодательные акты Российской Федерации и признании утратившими силу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отдельных положений законодательных актов Российской Федерации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/>
          </a:p>
        </p:txBody>
      </p:sp>
      <p:sp>
        <p:nvSpPr>
          <p:cNvPr id="7" name="TextBox 5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411801" y="2383205"/>
            <a:ext cx="1824408" cy="3976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с 1 января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 2025</a:t>
            </a:r>
            <a:endParaRPr/>
          </a:p>
        </p:txBody>
      </p:sp>
      <p:sp>
        <p:nvSpPr>
          <p:cNvPr id="8" name="Прямоугольник 19" hidden="0"/>
          <p:cNvSpPr/>
          <p:nvPr isPhoto="0" userDrawn="0"/>
        </p:nvSpPr>
        <p:spPr bwMode="auto">
          <a:xfrm flipH="0" flipV="0">
            <a:off x="411801" y="2697030"/>
            <a:ext cx="8411311" cy="28651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b="1" i="1">
                <a:latin typeface="Times New Roman"/>
                <a:cs typeface="Times New Roman"/>
              </a:rPr>
              <a:t>  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1. Отменяются повышенные переходные ставки налога (8 % и  20%)</a:t>
            </a:r>
            <a:r>
              <a:rPr lang="ru-RU" b="1" i="1">
                <a:latin typeface="PT Serif"/>
                <a:ea typeface="PT Serif"/>
                <a:cs typeface="PT Serif"/>
              </a:rPr>
              <a:t> </a:t>
            </a:r>
            <a:endParaRPr b="1" i="1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b="1" i="1">
                <a:latin typeface="PT Serif"/>
                <a:ea typeface="PT Serif"/>
                <a:cs typeface="PT Serif"/>
              </a:rPr>
              <a:t>   </a:t>
            </a:r>
            <a:r>
              <a:rPr lang="ru-RU" b="0" i="0">
                <a:latin typeface="PT Serif"/>
                <a:ea typeface="PT Serif"/>
                <a:cs typeface="PT Serif"/>
              </a:rPr>
              <a:t>2</a:t>
            </a:r>
            <a:r>
              <a:rPr lang="ru-RU" b="0" i="0">
                <a:latin typeface="PT Serif"/>
                <a:ea typeface="PT Serif"/>
                <a:cs typeface="PT Serif"/>
              </a:rPr>
              <a:t>. </a:t>
            </a:r>
            <a:r>
              <a:rPr lang="ru-RU" b="0" i="0">
                <a:latin typeface="PT Serif"/>
                <a:ea typeface="PT Serif"/>
                <a:cs typeface="PT Serif"/>
              </a:rPr>
              <a:t>Плательщики УСН признаются </a:t>
            </a:r>
            <a:r>
              <a:rPr b="0" i="0">
                <a:latin typeface="PT Serif"/>
                <a:ea typeface="PT Serif"/>
                <a:cs typeface="PT Serif"/>
              </a:rPr>
              <a:t>плательщиками НДС</a:t>
            </a:r>
            <a:endParaRPr b="0" i="0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b="0" i="0">
                <a:latin typeface="PT Serif"/>
                <a:ea typeface="PT Serif"/>
                <a:cs typeface="PT Serif"/>
              </a:rPr>
              <a:t>        </a:t>
            </a:r>
            <a:r>
              <a:rPr sz="1100" b="0" i="0">
                <a:latin typeface="PT Serif"/>
                <a:ea typeface="PT Serif"/>
                <a:cs typeface="PT Serif"/>
              </a:rPr>
              <a:t>(обязанность выставлять счета фактуры, вести книгу продаж и покупок, подавать декларацию по НДС</a:t>
            </a:r>
            <a:endParaRPr sz="1100" b="0" i="0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sz="1100" b="0" i="0">
                <a:latin typeface="PT Serif"/>
                <a:ea typeface="PT Serif"/>
                <a:cs typeface="PT Serif"/>
              </a:rPr>
              <a:t>                                                                                                                                                                       (ежеквартально в эл. виде) )</a:t>
            </a:r>
            <a:endParaRPr sz="1100" b="0" i="0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100" b="1" i="1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3. Ставка определяется самостоятельно:</a:t>
            </a:r>
            <a:endParaRPr sz="1800" b="0" i="0" u="none" strike="noStrike" cap="none" spc="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  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- при 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общем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годовом доходе до 60 млн. рублей - 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0%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;</a:t>
            </a:r>
            <a:endParaRPr sz="1400" b="0" i="0" u="none" strike="noStrike" cap="none" spc="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    - при 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общем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годовом доходе свыше 60 млн. рублей </a:t>
            </a:r>
            <a:endParaRPr sz="1400" b="0" i="0" u="none" strike="noStrike" cap="none" spc="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               на выбор плательщика  </a:t>
            </a:r>
            <a:endParaRPr sz="1400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b="1" i="1">
                <a:latin typeface="PT Serif"/>
                <a:ea typeface="PT Serif"/>
                <a:cs typeface="PT Serif"/>
              </a:rPr>
              <a:t>                </a:t>
            </a:r>
            <a:r>
              <a:rPr lang="ru-RU" sz="1400" b="1" i="1">
                <a:latin typeface="PT Serif"/>
                <a:ea typeface="PT Serif"/>
                <a:cs typeface="PT Serif"/>
              </a:rPr>
              <a:t>  1)  </a:t>
            </a:r>
            <a:r>
              <a:rPr lang="ru-RU" sz="1400" b="1" i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20% (10%)</a:t>
            </a:r>
            <a:r>
              <a:rPr lang="ru-RU" sz="1400" b="1" i="1">
                <a:latin typeface="PT Serif"/>
                <a:ea typeface="PT Serif"/>
                <a:cs typeface="PT Serif"/>
              </a:rPr>
              <a:t> (общая ставка для всех), </a:t>
            </a:r>
            <a:r>
              <a:rPr lang="ru-RU" sz="1400" b="1" i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можно применять вычеты</a:t>
            </a:r>
            <a:endParaRPr sz="1400" b="1" i="1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600">
                <a:latin typeface="PT Serif"/>
                <a:ea typeface="PT Serif"/>
                <a:cs typeface="PT Serif"/>
              </a:rPr>
              <a:t>   </a:t>
            </a:r>
            <a:r>
              <a:rPr lang="ru-RU" sz="1600" b="1" i="1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   </a:t>
            </a:r>
            <a:r>
              <a:rPr lang="ru-RU" sz="1400" b="1" i="1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2)  </a:t>
            </a:r>
            <a:r>
              <a:rPr lang="ru-RU" sz="1400" b="1" i="1" u="none" strike="noStrike" cap="none" spc="0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5%</a:t>
            </a:r>
            <a:r>
              <a:rPr lang="ru-RU" sz="1400" b="1" i="1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(при уровне дохода до 250 млн. рублей), </a:t>
            </a:r>
            <a:r>
              <a:rPr lang="ru-RU" sz="1400" b="1" i="1" u="none" strike="noStrike" cap="none" spc="0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вычеты не применяются</a:t>
            </a:r>
            <a:endParaRPr sz="1400"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400" b="1" i="1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               3)  </a:t>
            </a:r>
            <a:r>
              <a:rPr lang="ru-RU" sz="1400" b="1" i="1" u="none" strike="noStrike" cap="none" spc="0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7</a:t>
            </a:r>
            <a:r>
              <a:rPr lang="ru-RU" sz="1400" b="1" i="1" u="none" strike="noStrike" cap="none" spc="0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%</a:t>
            </a:r>
            <a:r>
              <a:rPr lang="ru-RU" sz="1400" b="1" i="1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(при уровне дохода до 450 млн. рублей), </a:t>
            </a:r>
            <a:r>
              <a:rPr lang="ru-RU" sz="1400" b="1" i="1" u="none" strike="noStrike" cap="none" spc="0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вычеты не применяются</a:t>
            </a:r>
            <a:endParaRPr sz="1400" b="1" i="1" u="none" strike="noStrike" cap="none" spc="0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4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.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При превышении дохода в 450 млн. рублей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утрачивается право на УСН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,</a:t>
            </a:r>
            <a:endParaRPr lang="ru-RU" sz="1800" b="0" i="0" u="none" strike="noStrike" cap="none" spc="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Serif"/>
                <a:ea typeface="PT Serif"/>
                <a:cs typeface="PT Serif"/>
              </a:rPr>
              <a:t>       по работникам - 130 чел.</a:t>
            </a:r>
            <a:endParaRPr lang="ru-RU" sz="1800" b="0" i="0" u="none" strike="noStrike" cap="none" spc="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endParaRPr lang="ru-RU" sz="1800" b="0" i="0" u="none" strike="noStrike" cap="none" spc="0">
              <a:solidFill>
                <a:schemeClr val="tx1"/>
              </a:solidFill>
              <a:latin typeface="PT Serif"/>
              <a:ea typeface="PT Serif"/>
              <a:cs typeface="PT Serif"/>
            </a:endParaRPr>
          </a:p>
        </p:txBody>
      </p:sp>
      <p:sp>
        <p:nvSpPr>
          <p:cNvPr id="9" name="" hidden="0"/>
          <p:cNvSpPr/>
          <p:nvPr isPhoto="0" userDrawn="0"/>
        </p:nvSpPr>
        <p:spPr bwMode="auto">
          <a:xfrm flipH="0" flipV="0">
            <a:off x="2249052" y="6071430"/>
            <a:ext cx="6852450" cy="42538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b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Разъяснения ФНС России от 14.10.2024 № СД-4-3/11815@</a:t>
            </a:r>
            <a:endParaRPr b="1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(порядок перехода) </a:t>
            </a:r>
            <a:br>
              <a:rPr lang="ru-RU" sz="1800" b="1"/>
            </a:br>
            <a:endParaRPr lang="ru-RU" sz="900" b="1"/>
          </a:p>
        </p:txBody>
      </p:sp>
      <p:pic>
        <p:nvPicPr>
          <p:cNvPr id="6" name="Picture 6" descr="http://s13.buyreklama.ru/brjansk/photos/35633495/e2119d0a929ed7298ea253471219dc7d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03365" y="5013174"/>
            <a:ext cx="1375174" cy="1375175"/>
          </a:xfrm>
          <a:prstGeom prst="rect">
            <a:avLst/>
          </a:prstGeom>
          <a:noFill/>
        </p:spPr>
      </p:pic>
      <p:sp>
        <p:nvSpPr>
          <p:cNvPr id="7" name="Прямоугольник 1" hidden="0"/>
          <p:cNvSpPr/>
          <p:nvPr isPhoto="0" userDrawn="0"/>
        </p:nvSpPr>
        <p:spPr bwMode="auto">
          <a:xfrm>
            <a:off x="323527" y="1628799"/>
            <a:ext cx="8432280" cy="335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Порядок и условия начала и прекращения применения упрощенной системы налогообложения установлены ст. </a:t>
            </a:r>
            <a:r>
              <a:rPr lang="ru-RU">
                <a:latin typeface="Times New Roman"/>
                <a:cs typeface="Times New Roman"/>
              </a:rPr>
              <a:t>346.13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Налогового кодекса </a:t>
            </a:r>
            <a:r>
              <a:rPr lang="ru-RU">
                <a:latin typeface="Times New Roman"/>
                <a:cs typeface="Times New Roman"/>
              </a:rPr>
              <a:t>Российской </a:t>
            </a:r>
            <a:r>
              <a:rPr lang="ru-RU">
                <a:latin typeface="Times New Roman"/>
                <a:cs typeface="Times New Roman"/>
              </a:rPr>
              <a:t>Федерации</a:t>
            </a:r>
            <a:r>
              <a:rPr lang="ru-RU" sz="16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 sz="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 b="1">
                <a:latin typeface="Times New Roman"/>
                <a:cs typeface="Times New Roman"/>
              </a:rPr>
              <a:t>1. </a:t>
            </a:r>
            <a:r>
              <a:rPr lang="ru-RU" sz="1400">
                <a:latin typeface="Times New Roman"/>
                <a:cs typeface="Times New Roman"/>
              </a:rPr>
              <a:t>По </a:t>
            </a:r>
            <a:r>
              <a:rPr lang="ru-RU" sz="1400">
                <a:latin typeface="Times New Roman"/>
                <a:cs typeface="Times New Roman"/>
              </a:rPr>
              <a:t>общему правилу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вновь зарегистрированный </a:t>
            </a:r>
            <a:r>
              <a:rPr lang="ru-RU" sz="1400">
                <a:latin typeface="Times New Roman"/>
                <a:cs typeface="Times New Roman"/>
              </a:rPr>
              <a:t>налогоплательщик, намеренный применять упрощенную систему налогообложения,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в течение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30 календарных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дней </a:t>
            </a:r>
            <a:r>
              <a:rPr lang="ru-RU" sz="1400">
                <a:latin typeface="Times New Roman"/>
                <a:cs typeface="Times New Roman"/>
              </a:rPr>
              <a:t>с момента постановки на налоговый учет подает в налоговый орган соответствующее уведомление</a:t>
            </a:r>
            <a:r>
              <a:rPr lang="ru-RU" sz="1400">
                <a:latin typeface="Times New Roman"/>
                <a:cs typeface="Times New Roman"/>
              </a:rPr>
              <a:t>.</a:t>
            </a:r>
            <a:endParaRPr/>
          </a:p>
          <a:p>
            <a:pPr algn="just">
              <a:defRPr/>
            </a:pPr>
            <a:endParaRPr lang="ru-RU" sz="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 b="1">
                <a:latin typeface="Times New Roman"/>
                <a:cs typeface="Times New Roman"/>
              </a:rPr>
              <a:t>2. </a:t>
            </a:r>
            <a:r>
              <a:rPr lang="ru-RU" sz="1400">
                <a:latin typeface="Times New Roman"/>
                <a:cs typeface="Times New Roman"/>
              </a:rPr>
              <a:t>Налогоплательщики</a:t>
            </a:r>
            <a:r>
              <a:rPr lang="ru-RU" sz="1400">
                <a:latin typeface="Times New Roman"/>
                <a:cs typeface="Times New Roman"/>
              </a:rPr>
              <a:t>, использующие иные режимы налогообложения и изъявившие желание перейти на уплату налога по упрощенной системе налогообложения могут это сделать не ранее следующего календарного года, предварительно уведомив об этом свою налоговую инспекцию. Представить такое уведомление необходимо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не позднее 31 декабря </a:t>
            </a:r>
            <a:r>
              <a:rPr lang="ru-RU" sz="1400">
                <a:latin typeface="Times New Roman"/>
                <a:cs typeface="Times New Roman"/>
              </a:rPr>
              <a:t>года, предшествующего году начала использования упрощенной системы налогообложения</a:t>
            </a:r>
            <a:r>
              <a:rPr lang="ru-RU" sz="1400">
                <a:latin typeface="Times New Roman"/>
                <a:cs typeface="Times New Roman"/>
              </a:rPr>
              <a:t>.</a:t>
            </a:r>
            <a:endParaRPr/>
          </a:p>
          <a:p>
            <a:pPr algn="just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Форма уведомления утверждена приказом ФНС России от 02.11.2012 № ММВ-7-3/829</a:t>
            </a:r>
            <a:r>
              <a:rPr lang="en-US" sz="1400" b="1">
                <a:solidFill>
                  <a:srgbClr val="FF0000"/>
                </a:solidFill>
                <a:latin typeface="Times New Roman"/>
                <a:cs typeface="Times New Roman"/>
              </a:rPr>
              <a:t>@</a:t>
            </a:r>
            <a:r>
              <a:rPr lang="en-US" sz="12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2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sz="1200" b="1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en-US" sz="1200" b="0">
                <a:solidFill>
                  <a:srgbClr val="FF0000"/>
                </a:solidFill>
                <a:latin typeface="Times New Roman"/>
                <a:cs typeface="Times New Roman"/>
              </a:rPr>
              <a:t>  (редакция  от 23.09.2022)</a:t>
            </a:r>
            <a:endParaRPr sz="1400" b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6" descr="C:\Users\Kuchinskiy\Downloads\C__fakepath_ifns (1)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3853966" y="5157192"/>
            <a:ext cx="1375200" cy="1424314"/>
          </a:xfrm>
          <a:prstGeom prst="rect">
            <a:avLst/>
          </a:prstGeom>
          <a:noFill/>
        </p:spPr>
      </p:pic>
      <p:pic>
        <p:nvPicPr>
          <p:cNvPr id="9" name="Picture 7" descr="C:\Users\Kuchinskiy\Downloads\C__fakepath_Vnimanie (1).pn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290786" y="5013174"/>
            <a:ext cx="1618046" cy="1404000"/>
          </a:xfrm>
          <a:prstGeom prst="rect">
            <a:avLst/>
          </a:prstGeom>
          <a:noFill/>
        </p:spPr>
      </p:pic>
      <p:sp>
        <p:nvSpPr>
          <p:cNvPr id="10" name="Стрелка вправо с вырезом 4" hidden="0"/>
          <p:cNvSpPr/>
          <p:nvPr isPhoto="0" userDrawn="0"/>
        </p:nvSpPr>
        <p:spPr bwMode="auto">
          <a:xfrm>
            <a:off x="1117662" y="5643995"/>
            <a:ext cx="2736304" cy="288032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2" hidden="0"/>
          <p:cNvSpPr/>
          <p:nvPr isPhoto="0" userDrawn="0"/>
        </p:nvSpPr>
        <p:spPr bwMode="auto">
          <a:xfrm>
            <a:off x="5253138" y="5643994"/>
            <a:ext cx="2487214" cy="283633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1908832" y="5415189"/>
            <a:ext cx="1799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1. </a:t>
            </a:r>
            <a:r>
              <a:rPr lang="ru-RU" sz="1200" u="sng">
                <a:latin typeface="Times New Roman"/>
                <a:cs typeface="Times New Roman"/>
              </a:rPr>
              <a:t>30 календарных дней</a:t>
            </a:r>
            <a:endParaRPr lang="ru-RU" u="sng">
              <a:latin typeface="Times New Roman"/>
              <a:cs typeface="Times New Roman"/>
            </a:endParaRPr>
          </a:p>
        </p:txBody>
      </p:sp>
      <p:sp>
        <p:nvSpPr>
          <p:cNvPr id="13" name="TextBox 14" hidden="0"/>
          <p:cNvSpPr>
            <a:spLocks noAdjustHandles="0" noChangeArrowheads="0"/>
          </p:cNvSpPr>
          <p:nvPr isPhoto="0" userDrawn="0"/>
        </p:nvSpPr>
        <p:spPr bwMode="auto">
          <a:xfrm>
            <a:off x="1908831" y="5906815"/>
            <a:ext cx="194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2. </a:t>
            </a:r>
            <a:r>
              <a:rPr lang="ru-RU" sz="1200" u="sng">
                <a:latin typeface="Times New Roman"/>
                <a:cs typeface="Times New Roman"/>
              </a:rPr>
              <a:t>не </a:t>
            </a:r>
            <a:r>
              <a:rPr lang="ru-RU" sz="1200" u="sng">
                <a:latin typeface="Times New Roman"/>
                <a:cs typeface="Times New Roman"/>
              </a:rPr>
              <a:t>позднее 31 декабря</a:t>
            </a:r>
            <a:endParaRPr lang="ru-RU" u="sng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(пониженные налоговые ставки)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23528" y="16288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Закон Алтайского края от 30.11.2017 </a:t>
            </a:r>
            <a:r>
              <a:rPr lang="ru-RU">
                <a:latin typeface="Times New Roman"/>
                <a:cs typeface="Times New Roman"/>
              </a:rPr>
              <a:t>№ 89-ЗС «О ставках налога, взимаемого в связи с применением упрощенной системы налогообложения в Алтайском края</a:t>
            </a:r>
            <a:r>
              <a:rPr lang="ru-RU">
                <a:latin typeface="Times New Roman"/>
                <a:cs typeface="Times New Roman"/>
              </a:rPr>
              <a:t>»</a:t>
            </a:r>
            <a:r>
              <a:rPr lang="ru-RU" sz="1400">
                <a:latin typeface="Times New Roman"/>
                <a:cs typeface="Times New Roman"/>
              </a:rPr>
              <a:t>: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7" name="table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79513" y="2826353"/>
            <a:ext cx="8789938" cy="3482968"/>
          </a:xfrm>
          <a:prstGeom prst="rect">
            <a:avLst/>
          </a:prstGeom>
        </p:spPr>
      </p:pic>
      <p:pic>
        <p:nvPicPr>
          <p:cNvPr id="8" name="Picture 2" descr="C:\Users\Kuchinskiy\Downloads\C__fakepath_проценты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31685" y="2203714"/>
            <a:ext cx="720080" cy="622639"/>
          </a:xfrm>
          <a:prstGeom prst="rect">
            <a:avLst/>
          </a:prstGeom>
          <a:noFill/>
        </p:spPr>
      </p:pic>
      <p:sp>
        <p:nvSpPr>
          <p:cNvPr id="9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187624" y="23031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для объекта налогообложения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«Доходы»</a:t>
            </a: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(6%) </a:t>
            </a:r>
            <a:r>
              <a:rPr lang="ru-RU" sz="1400">
                <a:latin typeface="Times New Roman"/>
                <a:cs typeface="Times New Roman"/>
              </a:rPr>
              <a:t>ставка налога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снижена до 3%</a:t>
            </a:r>
            <a:r>
              <a:rPr lang="ru-RU" sz="1400">
                <a:latin typeface="Times New Roman"/>
                <a:cs typeface="Times New Roman"/>
              </a:rPr>
              <a:t> для следующих видов деятельности:</a:t>
            </a:r>
            <a:endParaRPr lang="ru-RU" sz="1400">
              <a:latin typeface="Times New Roman"/>
              <a:cs typeface="Times New Roman"/>
            </a:endParaRPr>
          </a:p>
        </p:txBody>
      </p:sp>
      <p:sp>
        <p:nvSpPr>
          <p:cNvPr id="10" name="Выгнутая вниз стрелка 6" hidden="0"/>
          <p:cNvSpPr/>
          <p:nvPr isPhoto="0" userDrawn="0"/>
        </p:nvSpPr>
        <p:spPr bwMode="auto">
          <a:xfrm>
            <a:off x="4574482" y="2597558"/>
            <a:ext cx="2373782" cy="261610"/>
          </a:xfrm>
          <a:prstGeom prst="curvedUpArrow">
            <a:avLst>
              <a:gd name="adj1" fmla="val 41309"/>
              <a:gd name="adj2" fmla="val 142638"/>
              <a:gd name="adj3" fmla="val 3338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(пониженные налоговые ставки)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23528" y="16288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Закон Алтайского края от 30.11.2017 </a:t>
            </a:r>
            <a:r>
              <a:rPr lang="ru-RU">
                <a:latin typeface="Times New Roman"/>
                <a:cs typeface="Times New Roman"/>
              </a:rPr>
              <a:t>№ 89-ЗС «О ставках налога, взимаемого в связи с применением упрощенной системы налогообложения в Алтайском края</a:t>
            </a:r>
            <a:r>
              <a:rPr lang="ru-RU">
                <a:latin typeface="Times New Roman"/>
                <a:cs typeface="Times New Roman"/>
              </a:rPr>
              <a:t>»</a:t>
            </a:r>
            <a:r>
              <a:rPr lang="ru-RU" sz="1400">
                <a:latin typeface="Times New Roman"/>
                <a:cs typeface="Times New Roman"/>
              </a:rPr>
              <a:t>: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7" name="Picture 2" descr="C:\Users\Kuchinskiy\Downloads\C__fakepath_проценты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31685" y="2203714"/>
            <a:ext cx="720080" cy="622639"/>
          </a:xfrm>
          <a:prstGeom prst="rect">
            <a:avLst/>
          </a:prstGeom>
          <a:noFill/>
        </p:spPr>
      </p:pic>
      <p:sp>
        <p:nvSpPr>
          <p:cNvPr id="8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187624" y="23031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для объекта налогообложения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«Доходы, уменьшенные на величину расходов»</a:t>
            </a: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(15%) 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ставка налога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снижена до 7,5%</a:t>
            </a:r>
            <a:r>
              <a:rPr lang="ru-RU" sz="1400">
                <a:latin typeface="Times New Roman"/>
                <a:cs typeface="Times New Roman"/>
              </a:rPr>
              <a:t> для следующих видов деятельности:</a:t>
            </a:r>
            <a:endParaRPr lang="ru-RU" sz="1400">
              <a:latin typeface="Times New Roman"/>
              <a:cs typeface="Times New Roman"/>
            </a:endParaRPr>
          </a:p>
        </p:txBody>
      </p:sp>
      <p:graphicFrame>
        <p:nvGraphicFramePr>
          <p:cNvPr id="9" name="Таблица 1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84475" y="3068960"/>
          <a:ext cx="8784976" cy="331236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{7DDCF3D3-959D-23E4-77A4-6623714D61A1}</a:tableStyleId>
              </a:tblPr>
              <a:tblGrid>
                <a:gridCol w="435619"/>
                <a:gridCol w="8349357"/>
              </a:tblGrid>
              <a:tr h="28853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>№ п/п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Вид </a:t>
                      </a:r>
                      <a:r>
                        <a:rPr lang="ru-RU" sz="1100">
                          <a:latin typeface="Times New Roman"/>
                          <a:cs typeface="Times New Roman"/>
                        </a:rPr>
                        <a:t>экономической </a:t>
                      </a:r>
                      <a:r>
                        <a:rPr lang="ru-RU" sz="1100">
                          <a:latin typeface="Times New Roman"/>
                          <a:cs typeface="Times New Roman"/>
                        </a:rPr>
                        <a:t> деятельности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спортивных товаров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игр и игрушек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сырого овечьего и козьего молока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сырой (немытой) шерсти и волоса козы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шерстяных тканей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фетра и войлока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кормового микробиологического белка, премиксов, кормовых витаминов, антибиотиков, аминокислот и ферментов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3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оборудования для приготовления кормов для животных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366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машин и оборудования для производства пищевых продуктов, напитков и табачных изделий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03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10.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удобрений и азотных соединений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03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11.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прочих станков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032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12.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электронных печатных плат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13.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Производство частей приборов и инструментов для навигации, управления, измерения, контроля, испытаний и прочих целей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27"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Научные исследования и разработки в области естественных и технических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наук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Выгнутая вправо стрелка 5" hidden="0"/>
          <p:cNvSpPr/>
          <p:nvPr isPhoto="0" userDrawn="0"/>
        </p:nvSpPr>
        <p:spPr bwMode="auto">
          <a:xfrm rot="5240937">
            <a:off x="5094060" y="702231"/>
            <a:ext cx="396043" cy="4320480"/>
          </a:xfrm>
          <a:prstGeom prst="curvedLeftArrow">
            <a:avLst>
              <a:gd name="adj1" fmla="val 47522"/>
              <a:gd name="adj2" fmla="val 130059"/>
              <a:gd name="adj3" fmla="val 25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(пониженные налоговые ставки)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23528" y="16288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Закон Алтайского края от 30.11.2017 </a:t>
            </a:r>
            <a:r>
              <a:rPr lang="ru-RU">
                <a:latin typeface="Times New Roman"/>
                <a:cs typeface="Times New Roman"/>
              </a:rPr>
              <a:t>№ 89-ЗС «О ставках налога, взимаемого в связи с применением упрощенной системы налогообложения в Алтайском края</a:t>
            </a:r>
            <a:r>
              <a:rPr lang="ru-RU">
                <a:latin typeface="Times New Roman"/>
                <a:cs typeface="Times New Roman"/>
              </a:rPr>
              <a:t>»</a:t>
            </a:r>
            <a:r>
              <a:rPr lang="ru-RU" sz="1400">
                <a:latin typeface="Times New Roman"/>
                <a:cs typeface="Times New Roman"/>
              </a:rPr>
              <a:t>: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7" name="Picture 2" descr="C:\Users\Kuchinskiy\Downloads\C__fakepath_проценты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31685" y="2203714"/>
            <a:ext cx="720080" cy="622639"/>
          </a:xfrm>
          <a:prstGeom prst="rect">
            <a:avLst/>
          </a:prstGeom>
          <a:noFill/>
        </p:spPr>
      </p:pic>
      <p:sp>
        <p:nvSpPr>
          <p:cNvPr id="8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187624" y="2303133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Ограничения по использованию пониженных налоговых ставок</a:t>
            </a: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9" name="Прямоугольник 4" hidden="0"/>
          <p:cNvSpPr/>
          <p:nvPr isPhoto="0" userDrawn="0"/>
        </p:nvSpPr>
        <p:spPr bwMode="auto">
          <a:xfrm>
            <a:off x="299984" y="3022424"/>
            <a:ext cx="8569706" cy="301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Использовать пониженные ставки налога вправе только те хозяйствующие субъекты, которые отвечают следующим условиям</a:t>
            </a:r>
            <a:r>
              <a:rPr lang="ru-RU" sz="1600">
                <a:latin typeface="Times New Roman"/>
                <a:cs typeface="Times New Roman"/>
              </a:rPr>
              <a:t>:</a:t>
            </a:r>
            <a:endParaRPr/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1. средняя численность наемных работников не менее </a:t>
            </a:r>
            <a:r>
              <a:rPr lang="ru-RU" sz="1600" b="1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ru-RU" sz="1600">
                <a:latin typeface="Times New Roman"/>
                <a:cs typeface="Times New Roman"/>
              </a:rPr>
              <a:t> человек;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2. доля доходов от </a:t>
            </a:r>
            <a:r>
              <a:rPr lang="ru-RU" sz="1600">
                <a:latin typeface="Times New Roman"/>
                <a:cs typeface="Times New Roman"/>
              </a:rPr>
              <a:t>льготируемого</a:t>
            </a:r>
            <a:r>
              <a:rPr lang="ru-RU" sz="1600">
                <a:latin typeface="Times New Roman"/>
                <a:cs typeface="Times New Roman"/>
              </a:rPr>
              <a:t> вида деятельности по итогам налогового периода должна </a:t>
            </a: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   быть </a:t>
            </a:r>
            <a:r>
              <a:rPr lang="ru-RU" sz="1600">
                <a:latin typeface="Times New Roman"/>
                <a:cs typeface="Times New Roman"/>
              </a:rPr>
              <a:t>не менее </a:t>
            </a:r>
            <a:r>
              <a:rPr lang="ru-RU" sz="1600">
                <a:solidFill>
                  <a:srgbClr val="FF0000"/>
                </a:solidFill>
                <a:latin typeface="Times New Roman"/>
                <a:cs typeface="Times New Roman"/>
              </a:rPr>
              <a:t>70</a:t>
            </a:r>
            <a:r>
              <a:rPr lang="ru-RU" sz="1600">
                <a:latin typeface="Times New Roman"/>
                <a:cs typeface="Times New Roman"/>
              </a:rPr>
              <a:t> процентов;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3. размер доходов от </a:t>
            </a:r>
            <a:r>
              <a:rPr lang="ru-RU" sz="1600">
                <a:latin typeface="Times New Roman"/>
                <a:cs typeface="Times New Roman"/>
              </a:rPr>
              <a:t>льготируемого</a:t>
            </a:r>
            <a:r>
              <a:rPr lang="ru-RU" sz="1600">
                <a:latin typeface="Times New Roman"/>
                <a:cs typeface="Times New Roman"/>
              </a:rPr>
              <a:t> вида деятельности в налоговом периоде не </a:t>
            </a:r>
            <a:r>
              <a:rPr lang="ru-RU" sz="1600">
                <a:latin typeface="Times New Roman"/>
                <a:cs typeface="Times New Roman"/>
              </a:rPr>
              <a:t>должен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   </a:t>
            </a:r>
            <a:r>
              <a:rPr lang="ru-RU" sz="1600">
                <a:latin typeface="Times New Roman"/>
                <a:cs typeface="Times New Roman"/>
              </a:rPr>
              <a:t>превышать</a:t>
            </a:r>
            <a:r>
              <a:rPr lang="ru-RU" sz="1600">
                <a:solidFill>
                  <a:srgbClr val="FF0000"/>
                </a:solidFill>
                <a:latin typeface="Times New Roman"/>
                <a:cs typeface="Times New Roman"/>
              </a:rPr>
              <a:t> 15 </a:t>
            </a:r>
            <a:r>
              <a:rPr lang="ru-RU" sz="1600">
                <a:latin typeface="Times New Roman"/>
                <a:cs typeface="Times New Roman"/>
              </a:rPr>
              <a:t>млн рублей;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4. среднемесячная заработная плата в расчете на одного наемного работника должна </a:t>
            </a:r>
            <a:r>
              <a:rPr lang="ru-RU" sz="1600">
                <a:latin typeface="Times New Roman"/>
                <a:cs typeface="Times New Roman"/>
              </a:rPr>
              <a:t>составлять</a:t>
            </a:r>
            <a:endParaRPr/>
          </a:p>
          <a:p>
            <a:pPr marL="180000" marR="0" indent="-180000"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  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менее </a:t>
            </a:r>
            <a:r>
              <a:rPr lang="ru-RU" sz="16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двукратной</a:t>
            </a:r>
            <a:r>
              <a:rPr lang="ru-RU" sz="16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величины минимального размера оплаты труда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установленного законодательством Российской Федерации на начало налогового периода, с применением районного коэффициента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8420246" y="5772178"/>
            <a:ext cx="449015" cy="537139"/>
          </a:xfrm>
          <a:prstGeom prst="rect">
            <a:avLst/>
          </a:prstGeom>
          <a:noFill/>
        </p:spPr>
      </p:pic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2876175" y="5772177"/>
            <a:ext cx="861029" cy="824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(пониженные налоговые ставки)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23528" y="16288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Закон Алтайского края от 30.11.2017 </a:t>
            </a:r>
            <a:r>
              <a:rPr lang="ru-RU">
                <a:latin typeface="Times New Roman"/>
                <a:cs typeface="Times New Roman"/>
              </a:rPr>
              <a:t>№ 89-ЗС «О ставках налога, взимаемого в связи с применением упрощенной системы налогообложения в Алтайском края</a:t>
            </a:r>
            <a:r>
              <a:rPr lang="ru-RU">
                <a:latin typeface="Times New Roman"/>
                <a:cs typeface="Times New Roman"/>
              </a:rPr>
              <a:t>»</a:t>
            </a:r>
            <a:r>
              <a:rPr lang="ru-RU" sz="1400">
                <a:latin typeface="Times New Roman"/>
                <a:cs typeface="Times New Roman"/>
              </a:rPr>
              <a:t>: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7" name="Picture 2" descr="C:\Users\Kuchinskiy\Downloads\C__fakepath_проценты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31685" y="2203714"/>
            <a:ext cx="720080" cy="622639"/>
          </a:xfrm>
          <a:prstGeom prst="rect">
            <a:avLst/>
          </a:prstGeom>
          <a:noFill/>
        </p:spPr>
      </p:pic>
      <p:sp>
        <p:nvSpPr>
          <p:cNvPr id="8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187624" y="230313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Особые условия</a:t>
            </a: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9" name="Прямоугольник 5" hidden="0"/>
          <p:cNvSpPr/>
          <p:nvPr isPhoto="0" userDrawn="0"/>
        </p:nvSpPr>
        <p:spPr bwMode="auto">
          <a:xfrm>
            <a:off x="241601" y="2962602"/>
            <a:ext cx="8588858" cy="158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>
                <a:latin typeface="Times New Roman"/>
                <a:cs typeface="Times New Roman"/>
              </a:rPr>
              <a:t>     Налогоплательщики</a:t>
            </a:r>
            <a:r>
              <a:rPr lang="ru-RU" sz="1400">
                <a:latin typeface="Times New Roman"/>
                <a:cs typeface="Times New Roman"/>
              </a:rPr>
              <a:t>, осуществляющие </a:t>
            </a: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льготируемые</a:t>
            </a:r>
            <a:r>
              <a:rPr lang="ru-RU" sz="1400">
                <a:latin typeface="Times New Roman"/>
                <a:cs typeface="Times New Roman"/>
              </a:rPr>
              <a:t> виды экономической деятельности и являющиеся членами сельскохозяйственных кооперативов, вправе </a:t>
            </a:r>
            <a:r>
              <a:rPr lang="ru-RU" sz="1400">
                <a:latin typeface="Times New Roman"/>
                <a:cs typeface="Times New Roman"/>
              </a:rPr>
              <a:t>дополнительно понижать </a:t>
            </a:r>
            <a:r>
              <a:rPr lang="ru-RU" sz="1400">
                <a:latin typeface="Times New Roman"/>
                <a:cs typeface="Times New Roman"/>
              </a:rPr>
              <a:t>ставку налога на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0,5</a:t>
            </a:r>
            <a:r>
              <a:rPr lang="ru-RU" sz="1400">
                <a:latin typeface="Times New Roman"/>
                <a:cs typeface="Times New Roman"/>
              </a:rPr>
              <a:t> процента за каждого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шестого и последующих</a:t>
            </a:r>
            <a:r>
              <a:rPr lang="ru-RU" sz="1400">
                <a:latin typeface="Times New Roman"/>
                <a:cs typeface="Times New Roman"/>
              </a:rPr>
              <a:t> наемных работников</a:t>
            </a:r>
            <a:r>
              <a:rPr lang="ru-RU" sz="1400">
                <a:latin typeface="Times New Roman"/>
                <a:cs typeface="Times New Roman"/>
              </a:rPr>
              <a:t>.</a:t>
            </a:r>
            <a:endParaRPr/>
          </a:p>
          <a:p>
            <a:pPr algn="just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>
                <a:latin typeface="Times New Roman"/>
                <a:cs typeface="Times New Roman"/>
              </a:rPr>
              <a:t>     При </a:t>
            </a:r>
            <a:r>
              <a:rPr lang="ru-RU" sz="1400">
                <a:latin typeface="Times New Roman"/>
                <a:cs typeface="Times New Roman"/>
              </a:rPr>
              <a:t>этом размер налоговой ставки не может быть меньше 1 процента в случае, если объектом налогообложения признаются «доходы», и меньше 5 процентов, если объектом налогообложения признаются «доходы, уменьшенные на величину расходов</a:t>
            </a:r>
            <a:r>
              <a:rPr lang="ru-RU" sz="1400">
                <a:latin typeface="Times New Roman"/>
                <a:cs typeface="Times New Roman"/>
              </a:rPr>
              <a:t>».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10" name="Picture 3" descr="C:\Users\Kuchinskiy\Downloads\C__fakepath_Кооператив (1)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165839" y="4290338"/>
            <a:ext cx="7046376" cy="20558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(налоговые каникулы)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11112" y="1438092"/>
            <a:ext cx="8425836" cy="73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Закон Алтайского </a:t>
            </a:r>
            <a:r>
              <a:rPr lang="ru-RU" sz="1400">
                <a:latin typeface="Times New Roman"/>
                <a:cs typeface="Times New Roman"/>
              </a:rPr>
              <a:t>края от 03.06.2016 № 48-ЗС «Об установлении налоговой ставки 0 процентов для налогоплательщиков - индивидуальных предпринимателей при применении упрощенной и (или) патентной системы налогообложения на территории Алтайского края</a:t>
            </a:r>
            <a:r>
              <a:rPr lang="ru-RU" sz="1400">
                <a:latin typeface="Times New Roman"/>
                <a:cs typeface="Times New Roman"/>
              </a:rPr>
              <a:t>»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(действует до 01.01.2027)</a:t>
            </a:r>
            <a:endParaRPr lang="ru-RU" sz="1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5" hidden="0"/>
          <p:cNvSpPr/>
          <p:nvPr isPhoto="0" userDrawn="0"/>
        </p:nvSpPr>
        <p:spPr bwMode="auto">
          <a:xfrm>
            <a:off x="1039408" y="2102763"/>
            <a:ext cx="7632991" cy="73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>
                <a:latin typeface="Times New Roman"/>
                <a:cs typeface="Times New Roman"/>
              </a:rPr>
              <a:t>     Впервые зарегистрированные индивидуальные предприниматели вправе в течение двух налоговых периодов использовать нулевую ставку налогообложения по </a:t>
            </a: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53</a:t>
            </a:r>
            <a:r>
              <a:rPr lang="ru-RU" sz="1400">
                <a:latin typeface="Times New Roman"/>
                <a:cs typeface="Times New Roman"/>
              </a:rPr>
              <a:t> направлениям экономической деятельности: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8" name="Picture 3" descr="C:\Users\Kuchinskiy\Downloads\C__fakepath_ноль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47136" y="1938088"/>
            <a:ext cx="447231" cy="871003"/>
          </a:xfrm>
          <a:prstGeom prst="rect">
            <a:avLst/>
          </a:prstGeom>
          <a:noFill/>
        </p:spPr>
      </p:pic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60661" y="2788298"/>
            <a:ext cx="8852646" cy="3963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(налоговые каникулы)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23528" y="16288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Закон Алтайского края от 03.06.2016 № 48-ЗС «Об установлении налоговой ставки 0 процентов для налогоплательщиков - индивидуальных предпринимателей при применении упрощенной и (или) патентной системы налогообложения на территории Алтайского края»</a:t>
            </a:r>
            <a:endParaRPr lang="ru-RU" sz="1400">
              <a:latin typeface="Times New Roman"/>
              <a:cs typeface="Times New Roman"/>
            </a:endParaRPr>
          </a:p>
        </p:txBody>
      </p:sp>
      <p:sp>
        <p:nvSpPr>
          <p:cNvPr id="7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976501" y="279434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Ограничения по использованию налоговых каникул</a:t>
            </a: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8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8086328" y="5517232"/>
            <a:ext cx="662136" cy="792087"/>
          </a:xfrm>
          <a:prstGeom prst="rect">
            <a:avLst/>
          </a:prstGeom>
          <a:noFill/>
        </p:spPr>
      </p:pic>
      <p:pic>
        <p:nvPicPr>
          <p:cNvPr id="9" name="Picture 3" descr="C:\Users\Kuchinskiy\Downloads\C__fakepath_ноль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91350" y="2521378"/>
            <a:ext cx="517366" cy="1007592"/>
          </a:xfrm>
          <a:prstGeom prst="rect">
            <a:avLst/>
          </a:prstGeom>
          <a:noFill/>
        </p:spPr>
      </p:pic>
      <p:sp>
        <p:nvSpPr>
          <p:cNvPr id="10" name="Прямоугольник 5" hidden="0"/>
          <p:cNvSpPr/>
          <p:nvPr isPhoto="0" userDrawn="0"/>
        </p:nvSpPr>
        <p:spPr bwMode="auto">
          <a:xfrm flipH="0" flipV="0">
            <a:off x="291348" y="3433203"/>
            <a:ext cx="8213650" cy="26517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1) </a:t>
            </a:r>
            <a:r>
              <a:rPr lang="ru-RU" sz="1400">
                <a:latin typeface="Times New Roman"/>
                <a:cs typeface="Times New Roman"/>
              </a:rPr>
              <a:t>средняя численность наемных работников не превышает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15 </a:t>
            </a:r>
            <a:r>
              <a:rPr lang="ru-RU" sz="1400">
                <a:latin typeface="Times New Roman"/>
                <a:cs typeface="Times New Roman"/>
              </a:rPr>
              <a:t>человек;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2) по итогам налогового периода доля доходов от реализации товаров (работ, услуг) при </a:t>
            </a:r>
            <a:r>
              <a:rPr lang="ru-RU" sz="1400">
                <a:latin typeface="Times New Roman"/>
                <a:cs typeface="Times New Roman"/>
              </a:rPr>
              <a:t>осуществлении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</a:t>
            </a:r>
            <a:r>
              <a:rPr lang="ru-RU" sz="1400">
                <a:latin typeface="Times New Roman"/>
                <a:cs typeface="Times New Roman"/>
              </a:rPr>
              <a:t>видов предпринимательской деятельности, в отношении которых применялась налоговая ставка в 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размере </a:t>
            </a:r>
            <a:r>
              <a:rPr lang="ru-RU" sz="1400">
                <a:latin typeface="Times New Roman"/>
                <a:cs typeface="Times New Roman"/>
              </a:rPr>
              <a:t>0 процентов, в общем объеме доходов от реализации товаров (работ, услуг) должна быть не 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менее </a:t>
            </a:r>
            <a:r>
              <a:rPr lang="ru-RU" sz="1400">
                <a:latin typeface="Times New Roman"/>
                <a:cs typeface="Times New Roman"/>
              </a:rPr>
              <a:t>70 процентов;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3) предельный размер доходов от реализации, </a:t>
            </a:r>
            <a:r>
              <a:rPr lang="ru-RU" sz="1400">
                <a:latin typeface="Times New Roman"/>
                <a:cs typeface="Times New Roman"/>
              </a:rPr>
              <a:t>получаемых </a:t>
            </a:r>
            <a:r>
              <a:rPr lang="ru-RU" sz="1400">
                <a:latin typeface="Times New Roman"/>
                <a:cs typeface="Times New Roman"/>
              </a:rPr>
              <a:t>индивидуальным предпринимателем </a:t>
            </a:r>
            <a:r>
              <a:rPr lang="ru-RU" sz="1400">
                <a:latin typeface="Times New Roman"/>
                <a:cs typeface="Times New Roman"/>
              </a:rPr>
              <a:t>при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</a:t>
            </a:r>
            <a:r>
              <a:rPr lang="ru-RU" sz="1400">
                <a:latin typeface="Times New Roman"/>
                <a:cs typeface="Times New Roman"/>
              </a:rPr>
              <a:t>осуществлении вида предпринимательской деятельности, в отношении которого </a:t>
            </a:r>
            <a:r>
              <a:rPr lang="ru-RU" sz="1400">
                <a:latin typeface="Times New Roman"/>
                <a:cs typeface="Times New Roman"/>
              </a:rPr>
              <a:t>применяется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налоговая </a:t>
            </a:r>
            <a:r>
              <a:rPr lang="ru-RU" sz="1400">
                <a:latin typeface="Times New Roman"/>
                <a:cs typeface="Times New Roman"/>
              </a:rPr>
              <a:t>ставка в размере 0 процентов, не превышает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20 </a:t>
            </a:r>
            <a:r>
              <a:rPr lang="ru-RU" sz="1400">
                <a:latin typeface="Times New Roman"/>
                <a:cs typeface="Times New Roman"/>
              </a:rPr>
              <a:t>млн рублей;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4) среднемесячная заработная плата в расчете на одного наемного работника составляет не </a:t>
            </a:r>
            <a:r>
              <a:rPr lang="ru-RU" sz="1400">
                <a:latin typeface="Times New Roman"/>
                <a:cs typeface="Times New Roman"/>
              </a:rPr>
              <a:t>менее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одного прожиточного минимума </a:t>
            </a:r>
            <a:r>
              <a:rPr lang="ru-RU" sz="1400">
                <a:latin typeface="Times New Roman"/>
                <a:cs typeface="Times New Roman"/>
              </a:rPr>
              <a:t>для трудоспособного населения, установленного в Алтайском крае 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   на </a:t>
            </a:r>
            <a:r>
              <a:rPr lang="ru-RU" sz="1400">
                <a:latin typeface="Times New Roman"/>
                <a:cs typeface="Times New Roman"/>
              </a:rPr>
              <a:t>начало налогового периода.</a:t>
            </a:r>
            <a:endParaRPr/>
          </a:p>
        </p:txBody>
      </p:sp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2928545" y="5672211"/>
            <a:ext cx="634250" cy="637106"/>
          </a:xfrm>
          <a:prstGeom prst="rect">
            <a:avLst/>
          </a:prstGeom>
        </p:spPr>
      </p:pic>
      <p:sp>
        <p:nvSpPr>
          <p:cNvPr id="12" name="" hidden="0"/>
          <p:cNvSpPr/>
          <p:nvPr isPhoto="0" userDrawn="0"/>
        </p:nvSpPr>
        <p:spPr bwMode="auto">
          <a:xfrm flipH="0" flipV="0">
            <a:off x="3755882" y="5869485"/>
            <a:ext cx="3529852" cy="41088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на 2025 год -</a:t>
            </a:r>
            <a:r>
              <a:rPr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17 202 </a:t>
            </a:r>
            <a:r>
              <a:rPr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руб.</a:t>
            </a:r>
            <a:endParaRPr>
              <a:solidFill>
                <a:srgbClr val="FF0000"/>
              </a:solidFill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3204" y="2636912"/>
            <a:ext cx="8229600" cy="3456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Г Л А В А  26.5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(Налогового кодекса Российской Федерации)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П А Т Е Н Т Н А Я   С И С Т Е М А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 А Л О Г О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Б Л О Ж Е Н И Я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ru-RU" sz="3200" b="1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8" y="134076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2" y="6291876"/>
            <a:ext cx="8229600" cy="52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</a:t>
            </a:r>
            <a:r>
              <a:rPr lang="ru-RU" sz="1800"/>
              <a:t>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(основные положения)</a:t>
            </a:r>
            <a:r>
              <a:rPr lang="ru-RU" sz="1800"/>
              <a:t> </a:t>
            </a:r>
            <a:br>
              <a:rPr lang="ru-RU" sz="1800" b="1"/>
            </a:br>
            <a:endParaRPr lang="ru-RU" sz="900" b="1"/>
          </a:p>
        </p:txBody>
      </p:sp>
      <p:grpSp>
        <p:nvGrpSpPr>
          <p:cNvPr id="5" name="Схема 1" hidden="0"/>
          <p:cNvGrpSpPr/>
          <p:nvPr isPhoto="0" userDrawn="0"/>
        </p:nvGrpSpPr>
        <p:grpSpPr bwMode="auto">
          <a:xfrm>
            <a:off x="251520" y="1628800"/>
            <a:ext cx="8712968" cy="4752528"/>
            <a:chOff x="0" y="0"/>
            <a:chExt cx="8712968" cy="4752528"/>
          </a:xfrm>
        </p:grpSpPr>
        <p:sp>
          <p:nvSpPr>
            <p:cNvPr id="6" name="" hidden="0"/>
            <p:cNvSpPr/>
            <p:nvPr isPhoto="0" userDrawn="0"/>
          </p:nvSpPr>
          <p:spPr bwMode="auto">
            <a:xfrm rot="10800000">
              <a:off x="864075" y="145207"/>
              <a:ext cx="7271972" cy="489022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Установлена главой 26.5  (ст. 346.43 – 346.53)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/>
                  <a:cs typeface="Times New Roman"/>
                </a:rPr>
                <a:t>Налогового кодекса Российской Федерации</a:t>
              </a:r>
              <a:endParaRPr lang="ru-RU" sz="16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" hidden="0"/>
            <p:cNvSpPr/>
            <p:nvPr isPhoto="0" userDrawn="0"/>
          </p:nvSpPr>
          <p:spPr bwMode="auto">
            <a:xfrm>
              <a:off x="353423" y="324"/>
              <a:ext cx="714746" cy="714746"/>
            </a:xfrm>
            <a:prstGeom prst="ellipse">
              <a:avLst/>
            </a:prstGeom>
            <a:blipFill>
              <a:blip r:embed="rId2"/>
              <a:srcRect l="0" t="23878" r="0" b="8554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" hidden="0"/>
            <p:cNvSpPr/>
            <p:nvPr isPhoto="0" userDrawn="0"/>
          </p:nvSpPr>
          <p:spPr bwMode="auto">
            <a:xfrm rot="10800000">
              <a:off x="792112" y="792091"/>
              <a:ext cx="7379975" cy="757187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Применяется </a:t>
              </a:r>
              <a:r>
                <a:rPr lang="ru-RU" sz="1600" b="1">
                  <a:solidFill>
                    <a:srgbClr val="FF0000"/>
                  </a:solidFill>
                  <a:latin typeface="Times New Roman"/>
                  <a:cs typeface="Times New Roman"/>
                </a:rPr>
                <a:t>ТОЛЬКО</a:t>
              </a: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 индивидуальными предпринимателями</a:t>
              </a:r>
              <a:endParaRPr lang="ru-RU" sz="12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" hidden="0"/>
            <p:cNvSpPr/>
            <p:nvPr isPhoto="0" userDrawn="0"/>
          </p:nvSpPr>
          <p:spPr bwMode="auto">
            <a:xfrm>
              <a:off x="353423" y="797180"/>
              <a:ext cx="714746" cy="714746"/>
            </a:xfrm>
            <a:prstGeom prst="ellipse">
              <a:avLst/>
            </a:prstGeom>
            <a:blipFill>
              <a:blip r:embed="rId3"/>
              <a:srcRect l="18505" t="-1743" r="18504" b="-1742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" hidden="0"/>
            <p:cNvSpPr/>
            <p:nvPr isPhoto="0" userDrawn="0"/>
          </p:nvSpPr>
          <p:spPr bwMode="auto">
            <a:xfrm rot="10800000">
              <a:off x="792112" y="1738914"/>
              <a:ext cx="7379975" cy="759653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Объектом налогообложения является потенциально возможный 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годовой доход (ПВГД), 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установленный специальным региональным законом</a:t>
              </a:r>
              <a:endParaRPr lang="ru-RU" sz="16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" hidden="0"/>
            <p:cNvSpPr/>
            <p:nvPr isPhoto="0" userDrawn="0"/>
          </p:nvSpPr>
          <p:spPr bwMode="auto">
            <a:xfrm>
              <a:off x="353423" y="1738917"/>
              <a:ext cx="714746" cy="714746"/>
            </a:xfrm>
            <a:prstGeom prst="ellipse">
              <a:avLst/>
            </a:prstGeom>
            <a:blipFill>
              <a:blip r:embed="rId4"/>
              <a:srcRect l="16666" t="0" r="16664" b="0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" hidden="0"/>
            <p:cNvSpPr/>
            <p:nvPr isPhoto="0" userDrawn="0"/>
          </p:nvSpPr>
          <p:spPr bwMode="auto">
            <a:xfrm rot="10800000">
              <a:off x="792112" y="3823269"/>
              <a:ext cx="7379975" cy="653792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Сумма налога </a:t>
              </a:r>
              <a:r>
                <a:rPr lang="ru-RU" sz="1600" b="1">
                  <a:solidFill>
                    <a:srgbClr val="FF0000"/>
                  </a:solidFill>
                  <a:latin typeface="Times New Roman"/>
                  <a:cs typeface="Times New Roman"/>
                </a:rPr>
                <a:t>уменьшается </a:t>
              </a: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на сумму уплаченных</a:t>
              </a:r>
              <a:endParaRPr/>
            </a:p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страховых взносов</a:t>
              </a:r>
              <a:endParaRPr lang="ru-RU" sz="1600" b="1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" hidden="0"/>
            <p:cNvSpPr/>
            <p:nvPr isPhoto="0" userDrawn="0"/>
          </p:nvSpPr>
          <p:spPr bwMode="auto">
            <a:xfrm>
              <a:off x="359999" y="3767276"/>
              <a:ext cx="714746" cy="683997"/>
            </a:xfrm>
            <a:prstGeom prst="ellipse">
              <a:avLst/>
            </a:prstGeom>
            <a:blipFill>
              <a:blip r:embed="rId5"/>
              <a:srcRect l="10937" t="0" r="10936" b="0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4" name="" hidden="0"/>
            <p:cNvSpPr/>
            <p:nvPr isPhoto="0" userDrawn="0"/>
          </p:nvSpPr>
          <p:spPr bwMode="auto">
            <a:xfrm rot="10800000">
              <a:off x="720091" y="2651405"/>
              <a:ext cx="7487977" cy="981546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Заменяет налоги:</a:t>
              </a:r>
              <a:endParaRPr/>
            </a:p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chemeClr val="tx1"/>
                  </a:solidFill>
                  <a:latin typeface="Times New Roman"/>
                  <a:cs typeface="Times New Roman"/>
                </a:rPr>
                <a:t>         </a:t>
              </a:r>
              <a:r>
                <a:rPr lang="ru-RU" sz="1400" b="1">
                  <a:solidFill>
                    <a:schemeClr val="tx1"/>
                  </a:solidFill>
                  <a:latin typeface="Times New Roman"/>
                  <a:cs typeface="Times New Roman"/>
                </a:rPr>
                <a:t>- налог на доходы физических лиц</a:t>
              </a:r>
              <a:endParaRPr/>
            </a:p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chemeClr val="tx1"/>
                  </a:solidFill>
                  <a:latin typeface="Times New Roman"/>
                  <a:cs typeface="Times New Roman"/>
                </a:rPr>
                <a:t>         - налога на имущество физических лиц </a:t>
              </a:r>
              <a:endParaRPr/>
            </a:p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chemeClr val="tx1"/>
                  </a:solidFill>
                  <a:latin typeface="Times New Roman"/>
                  <a:cs typeface="Times New Roman"/>
                </a:rPr>
                <a:t>         - плательщики ПСН не признаются плательщиками НДС</a:t>
              </a:r>
              <a:endParaRPr lang="ru-RU" sz="1400" b="1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" hidden="0"/>
            <p:cNvSpPr/>
            <p:nvPr isPhoto="0" userDrawn="0"/>
          </p:nvSpPr>
          <p:spPr bwMode="auto">
            <a:xfrm>
              <a:off x="353423" y="2796291"/>
              <a:ext cx="714746" cy="714746"/>
            </a:xfrm>
            <a:prstGeom prst="ellipse">
              <a:avLst/>
            </a:prstGeom>
            <a:blipFill>
              <a:blip r:embed="rId6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1043608" y="134076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2" y="6291876"/>
            <a:ext cx="8229600" cy="52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251519" y="2060847"/>
            <a:ext cx="8572515" cy="435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Раздел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VIII.1. </a:t>
            </a: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НАЛОГОВОГО КОДЕКСА РОССИЙСКОЙ ФЕДЕРАЦИИ</a:t>
            </a:r>
            <a:endParaRPr lang="en-US" sz="1400" b="1">
              <a:solidFill>
                <a:schemeClr val="accent3">
                  <a:lumMod val="75000"/>
                </a:schemeClr>
              </a:solidFill>
              <a:latin typeface="Times New Roman"/>
              <a:ea typeface="+mj-ea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СПЕЦИАЛЬНЫЕ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НАЛОГОВЫЕ РЕЖИМЫ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(НАЛОГИ </a:t>
            </a: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 СОВОКУПНЫЙ </a:t>
            </a: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ДОХОД)</a:t>
            </a:r>
            <a:endParaRPr/>
          </a:p>
          <a:p>
            <a:pPr algn="ctr">
              <a:defRPr/>
            </a:pPr>
            <a:endParaRPr lang="ru-RU" sz="1400" b="1">
              <a:solidFill>
                <a:schemeClr val="accent3">
                  <a:lumMod val="75000"/>
                </a:schemeClr>
              </a:solidFill>
              <a:latin typeface="Times New Roman"/>
              <a:ea typeface="+mj-ea"/>
              <a:cs typeface="Times New Roman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упрощенная система налогообложения (УСН)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патентная система налогообложения (ПСН)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единый сельскохозяйственный налог (ЕСХН)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система налогообложения при выполнении соглашений о разделе продукции 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(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фактически на территории края не используется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)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ru-RU" sz="1200">
              <a:solidFill>
                <a:schemeClr val="accent3">
                  <a:lumMod val="75000"/>
                </a:schemeClr>
              </a:solidFill>
              <a:latin typeface="Times New Roman"/>
              <a:ea typeface="+mj-ea"/>
              <a:cs typeface="Times New Roman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налог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 профессиональный доход (НПД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)  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(действует в регионе с 01.07.2020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)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           (федеральным законом от 27.11.2018 № 422-ФЗ, региональный закон от 06.05.2020 № 25-ЗС )</a:t>
            </a:r>
            <a:endParaRPr lang="ru-RU" sz="1200">
              <a:solidFill>
                <a:schemeClr val="accent3">
                  <a:lumMod val="75000"/>
                </a:schemeClr>
              </a:solidFill>
              <a:latin typeface="Times New Roman"/>
              <a:ea typeface="+mj-ea"/>
              <a:cs typeface="Times New Roman"/>
            </a:endParaRPr>
          </a:p>
          <a:p>
            <a:pPr>
              <a:defRPr/>
            </a:pPr>
            <a:r>
              <a:rPr lang="ru-RU" sz="2000" b="1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6.    автоматизированная </a:t>
            </a:r>
            <a:r>
              <a:rPr lang="ru-RU" sz="2000" b="1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упрощенная система налогообложения (УСН)</a:t>
            </a:r>
            <a:endParaRPr lang="ru-RU" sz="2000" b="1" i="0" u="none" strike="noStrike" cap="none" spc="0">
              <a:solidFill>
                <a:schemeClr val="accent3">
                  <a:lumMod val="75000"/>
                </a:schemeClr>
              </a:solidFill>
              <a:latin typeface="Times New Roman"/>
              <a:ea typeface="+mj-ea"/>
              <a:cs typeface="Times New Roman"/>
            </a:endParaRPr>
          </a:p>
          <a:p>
            <a:pPr>
              <a:defRPr/>
            </a:pPr>
            <a:r>
              <a:rPr lang="ru-RU" sz="1200" b="1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           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(федеральным законо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от 25.02.2022 № 17-ФЗ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крае на этапе обсуждения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)</a:t>
            </a:r>
            <a:endParaRPr sz="1200" b="1" i="0" u="none" strike="noStrike" cap="none" spc="0">
              <a:solidFill>
                <a:schemeClr val="accent3">
                  <a:lumMod val="75000"/>
                </a:schemeClr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</a:t>
            </a:r>
            <a:r>
              <a:rPr lang="ru-RU" sz="1800"/>
              <a:t>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(основные положения)</a:t>
            </a:r>
            <a:r>
              <a:rPr lang="ru-RU" sz="1800"/>
              <a:t> </a:t>
            </a:r>
            <a:br>
              <a:rPr lang="ru-RU" sz="1800" b="1"/>
            </a:br>
            <a:endParaRPr lang="ru-RU" sz="900" b="1"/>
          </a:p>
        </p:txBody>
      </p:sp>
      <p:grpSp>
        <p:nvGrpSpPr>
          <p:cNvPr id="5" name="Схема 1" hidden="0"/>
          <p:cNvGrpSpPr/>
          <p:nvPr isPhoto="0" userDrawn="0"/>
        </p:nvGrpSpPr>
        <p:grpSpPr bwMode="auto">
          <a:xfrm>
            <a:off x="251520" y="1556792"/>
            <a:ext cx="8712968" cy="4752528"/>
            <a:chOff x="0" y="0"/>
            <a:chExt cx="8712968" cy="4752528"/>
          </a:xfrm>
        </p:grpSpPr>
        <p:sp>
          <p:nvSpPr>
            <p:cNvPr id="6" name="" hidden="0"/>
            <p:cNvSpPr/>
            <p:nvPr isPhoto="0" userDrawn="0"/>
          </p:nvSpPr>
          <p:spPr bwMode="auto">
            <a:xfrm rot="10800000">
              <a:off x="864075" y="147432"/>
              <a:ext cx="7271972" cy="48853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4869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Налоговый период может быть от одного месяца до одного года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0">
                  <a:solidFill>
                    <a:schemeClr val="tx1"/>
                  </a:solidFill>
                  <a:latin typeface="Times New Roman"/>
                  <a:cs typeface="Times New Roman"/>
                </a:rPr>
                <a:t>(в рамках календарного года)</a:t>
              </a:r>
              <a:endParaRPr lang="ru-RU" sz="1100" b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" hidden="0"/>
            <p:cNvSpPr/>
            <p:nvPr isPhoto="0" userDrawn="0"/>
          </p:nvSpPr>
          <p:spPr bwMode="auto">
            <a:xfrm>
              <a:off x="354526" y="0"/>
              <a:ext cx="714033" cy="720003"/>
            </a:xfrm>
            <a:prstGeom prst="ellipse">
              <a:avLst/>
            </a:prstGeom>
            <a:blipFill>
              <a:blip r:embed="rId2"/>
              <a:srcRect l="909" t="990" r="8180" b="0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" hidden="0"/>
            <p:cNvSpPr/>
            <p:nvPr isPhoto="0" userDrawn="0"/>
          </p:nvSpPr>
          <p:spPr bwMode="auto">
            <a:xfrm rot="10800000">
              <a:off x="792112" y="801739"/>
              <a:ext cx="7379975" cy="756433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4869" tIns="60960" rIns="113792" bIns="60960" numCol="1" spcCol="1270" anchor="ctr" anchorCtr="0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Документом подтверждающим право использования является </a:t>
              </a:r>
              <a:endParaRPr/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ПАТЕНТ </a:t>
              </a:r>
              <a:endParaRPr lang="ru-RU" sz="1600" b="1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" hidden="0"/>
            <p:cNvSpPr/>
            <p:nvPr isPhoto="0" userDrawn="0"/>
          </p:nvSpPr>
          <p:spPr bwMode="auto">
            <a:xfrm>
              <a:off x="354526" y="801739"/>
              <a:ext cx="714033" cy="714033"/>
            </a:xfrm>
            <a:prstGeom prst="ellipse">
              <a:avLst/>
            </a:prstGeom>
            <a:blipFill>
              <a:blip r:embed="rId3"/>
              <a:srcRect l="12686" t="0" r="12686" b="0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" hidden="0"/>
            <p:cNvSpPr/>
            <p:nvPr isPhoto="0" userDrawn="0"/>
          </p:nvSpPr>
          <p:spPr bwMode="auto">
            <a:xfrm rot="10800000">
              <a:off x="792112" y="1742534"/>
              <a:ext cx="7379975" cy="758896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4869" tIns="60960" rIns="113792" bIns="60960" numCol="1" spcCol="1270" anchor="ctr" anchorCtr="0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На территории Алтайского края возможна к применению </a:t>
              </a:r>
              <a:endParaRPr/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по 78 видам экономической деятельности</a:t>
              </a:r>
              <a:endParaRPr/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0">
                  <a:solidFill>
                    <a:schemeClr val="tx1"/>
                  </a:solidFill>
                  <a:latin typeface="Times New Roman"/>
                  <a:cs typeface="Times New Roman"/>
                </a:rPr>
                <a:t>(</a:t>
              </a:r>
              <a:r>
                <a:rPr lang="ru-RU" sz="1000">
                  <a:solidFill>
                    <a:schemeClr val="tx1"/>
                  </a:solidFill>
                  <a:latin typeface="Times New Roman"/>
                  <a:cs typeface="Times New Roman"/>
                </a:rPr>
                <a:t>закон Алтайского края от 30.10.2012 № 78-ЗС «О применении индивидуальными предпринимателями патентной системы налогообложения на территории Алтайского края» (в редакции от 07.11.2024 № 81-ЗС)</a:t>
              </a:r>
              <a:endParaRPr lang="ru-RU" sz="1000" b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" hidden="0"/>
            <p:cNvSpPr/>
            <p:nvPr isPhoto="0" userDrawn="0"/>
          </p:nvSpPr>
          <p:spPr bwMode="auto">
            <a:xfrm>
              <a:off x="354526" y="1742537"/>
              <a:ext cx="714033" cy="714033"/>
            </a:xfrm>
            <a:prstGeom prst="ellipse">
              <a:avLst/>
            </a:prstGeom>
            <a:blipFill>
              <a:blip r:embed="rId4"/>
              <a:srcRect l="22527" t="12121" r="22527" b="12120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" hidden="0"/>
            <p:cNvSpPr/>
            <p:nvPr isPhoto="0" userDrawn="0"/>
          </p:nvSpPr>
          <p:spPr bwMode="auto">
            <a:xfrm rot="10800000">
              <a:off x="792112" y="3824811"/>
              <a:ext cx="7379975" cy="65314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4869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Отчетность перед налоговым органом </a:t>
              </a:r>
              <a:r>
                <a:rPr lang="ru-RU" sz="1600" b="1">
                  <a:solidFill>
                    <a:srgbClr val="FF0000"/>
                  </a:solidFill>
                  <a:latin typeface="Times New Roman"/>
                  <a:cs typeface="Times New Roman"/>
                </a:rPr>
                <a:t>НЕ предусмотрена</a:t>
              </a:r>
              <a:endParaRPr lang="ru-RU" sz="1600" b="1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" hidden="0"/>
            <p:cNvSpPr/>
            <p:nvPr isPhoto="0" userDrawn="0"/>
          </p:nvSpPr>
          <p:spPr bwMode="auto">
            <a:xfrm>
              <a:off x="361095" y="3768874"/>
              <a:ext cx="714033" cy="683314"/>
            </a:xfrm>
            <a:prstGeom prst="ellipse">
              <a:avLst/>
            </a:prstGeom>
            <a:blipFill>
              <a:blip r:embed="rId5"/>
              <a:srcRect l="0" t="2631" r="0" b="9649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4" name="" hidden="0"/>
            <p:cNvSpPr/>
            <p:nvPr isPhoto="0" userDrawn="0"/>
          </p:nvSpPr>
          <p:spPr bwMode="auto">
            <a:xfrm rot="10800000">
              <a:off x="720091" y="2654115"/>
              <a:ext cx="7487977" cy="980568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4869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Стоимость патента зависит от вида деятельности, места его осуществления и количества наемных работников</a:t>
              </a:r>
              <a:endParaRPr/>
            </a:p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rgbClr val="FF0000"/>
                  </a:solidFill>
                  <a:latin typeface="Times New Roman"/>
                  <a:cs typeface="Times New Roman"/>
                </a:rPr>
                <a:t>(налоговая ставка 6% от ПВГД)</a:t>
              </a:r>
              <a:endParaRPr lang="ru-RU" sz="1600" b="1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" hidden="0"/>
            <p:cNvSpPr/>
            <p:nvPr isPhoto="0" userDrawn="0"/>
          </p:nvSpPr>
          <p:spPr bwMode="auto">
            <a:xfrm>
              <a:off x="354526" y="2798857"/>
              <a:ext cx="714033" cy="714033"/>
            </a:xfrm>
            <a:prstGeom prst="ellipse">
              <a:avLst/>
            </a:prstGeom>
            <a:blipFill>
              <a:blip r:embed="rId6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</a:t>
            </a:r>
            <a:r>
              <a:rPr lang="ru-RU" sz="1800"/>
              <a:t>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(виды деятельности)</a:t>
            </a:r>
            <a:r>
              <a:rPr lang="ru-RU" sz="1800"/>
              <a:t>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79512" y="1412776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latin typeface="Times New Roman"/>
                <a:cs typeface="Times New Roman"/>
              </a:rPr>
              <a:t>Перечень видов деятельности, подпадающих под действие патентной системы </a:t>
            </a:r>
            <a:r>
              <a:rPr lang="ru-RU" sz="1600" b="1">
                <a:latin typeface="Times New Roman"/>
                <a:cs typeface="Times New Roman"/>
              </a:rPr>
              <a:t>налогообложения и размеры ПВГД:</a:t>
            </a:r>
            <a:endParaRPr lang="ru-RU" sz="1600"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1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331412" y="1946091"/>
          <a:ext cx="8373733" cy="471169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{7DDCF3D3-959D-23E4-77A4-6623714D61A1}</a:tableStyleId>
              </a:tblPr>
              <a:tblGrid>
                <a:gridCol w="585563"/>
                <a:gridCol w="2635015"/>
                <a:gridCol w="1627508"/>
                <a:gridCol w="585563"/>
                <a:gridCol w="585563"/>
                <a:gridCol w="585563"/>
                <a:gridCol w="585563"/>
                <a:gridCol w="585563"/>
                <a:gridCol w="585128"/>
              </a:tblGrid>
              <a:tr h="552663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№ п/п</a:t>
                      </a:r>
                      <a:endParaRPr sz="900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Виды предпринимательской деятельности, на которые индивидуальные предприниматели могут приобретать патенты</a:t>
                      </a:r>
                      <a:endParaRPr sz="900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Физический показатель, характеризующий вид предпринимательской деятельности</a:t>
                      </a:r>
                      <a:endParaRPr sz="900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gridSpan="6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Потенциально </a:t>
                      </a: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возможный годовой доход на единицу показателя в зависимости от территории действия патентов, тыс. </a:t>
                      </a: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рублей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sz="900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5603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1-я </a:t>
                      </a: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группа</a:t>
                      </a:r>
                      <a:endParaRPr sz="900" b="1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2-я группа</a:t>
                      </a:r>
                      <a:endParaRPr sz="900" b="1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3-я группа</a:t>
                      </a:r>
                      <a:endParaRPr sz="900" b="1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4-я группа</a:t>
                      </a:r>
                      <a:endParaRPr sz="900" b="1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5-я группа</a:t>
                      </a:r>
                      <a:endParaRPr sz="900" b="1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6-я группа</a:t>
                      </a:r>
                      <a:endParaRPr sz="900" b="1">
                        <a:solidFill>
                          <a:schemeClr val="tx1"/>
                        </a:solidFill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33"/>
                    </a:solidFill>
                  </a:tcPr>
                </a:tc>
              </a:tr>
              <a:tr h="48700">
                <a:tc rowSpan="4"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1.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rowSpan="4">
                  <a:txBody>
                    <a:bodyPr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latin typeface="PT Serif"/>
                          <a:ea typeface="PT Serif"/>
                          <a:cs typeface="PT Serif"/>
                        </a:rPr>
                        <a:t>Ремонт и пошив швейных, меховых и кожаных изделий, головных уборов и изделий из текстильной галантереи, ремонт, пошив и вязание трикотажных изделий по индивидуальному заказу населения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индивидуальный предприниматель без привлечения наемных работников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1008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982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973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956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880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865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7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дополнительно на единицу средней численности наемных работников (до 5 человек включительно)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504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491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487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478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440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433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7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дополнительно на единицу средней численности наемных работников (от 6 до 10 человек включительно)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756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737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730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717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660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649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70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дополнительно на единицу средней численности наемных работников (свыше 10 человек)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1008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982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973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956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880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865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7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45.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Розничная торговля, осуществляемая через объекты стационарной торговой сети, имеющие торговые залы, в том числе: </a:t>
                      </a:r>
                      <a:endParaRPr sz="900" b="0" i="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7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45.1.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с площадью торгового зала </a:t>
                      </a:r>
                      <a:r>
                        <a:rPr sz="900" b="1" i="0" u="sng">
                          <a:solidFill>
                            <a:srgbClr val="FF0000"/>
                          </a:solidFill>
                          <a:latin typeface="PT Serif"/>
                          <a:ea typeface="PT Serif"/>
                          <a:cs typeface="PT Serif"/>
                        </a:rPr>
                        <a:t>не более 20 </a:t>
                      </a: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квадратных метров по каждому объекту организации торговли включительно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Times New Roman"/>
                          <a:ea typeface="Times New Roman"/>
                          <a:cs typeface="Times New Roman"/>
                        </a:rPr>
                        <a:t>на один обособленный объект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1283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1155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1091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1026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998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922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700"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45.2.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rowSpan="2">
                  <a:txBody>
                    <a:bodyPr/>
                    <a:p>
                      <a:pPr algn="l">
                        <a:defRPr/>
                      </a:pPr>
                      <a:r>
                        <a:rPr sz="900" b="0" i="0">
                          <a:latin typeface="PT Serif"/>
                          <a:ea typeface="PT Serif"/>
                          <a:cs typeface="PT Serif"/>
                        </a:rPr>
                        <a:t>с площадью торгового зала </a:t>
                      </a:r>
                      <a:r>
                        <a:rPr sz="900" b="1" i="0" u="sng">
                          <a:solidFill>
                            <a:srgbClr val="FF0000"/>
                          </a:solidFill>
                          <a:latin typeface="PT Serif"/>
                          <a:ea typeface="PT Serif"/>
                          <a:cs typeface="PT Serif"/>
                        </a:rPr>
                        <a:t>более 20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Times New Roman"/>
                          <a:ea typeface="Times New Roman"/>
                          <a:cs typeface="Times New Roman"/>
                        </a:rPr>
                        <a:t>один квадратный метр площади торгового зала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60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54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51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48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-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-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8698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900" b="0" i="0">
                          <a:latin typeface="Times New Roman"/>
                          <a:ea typeface="Times New Roman"/>
                          <a:cs typeface="Times New Roman"/>
                        </a:rPr>
                        <a:t>на один обособленный объект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-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-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-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-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998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latin typeface="PT Serif"/>
                          <a:ea typeface="PT Serif"/>
                          <a:cs typeface="PT Serif"/>
                        </a:rPr>
                        <a:t>922</a:t>
                      </a:r>
                      <a:endParaRPr sz="900">
                        <a:latin typeface="PT Serif"/>
                        <a:ea typeface="PT Serif"/>
                        <a:cs typeface="PT Serif"/>
                      </a:endParaRPr>
                    </a:p>
                  </a:txBody>
                  <a:tcPr marL="68580" marR="68580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" name="" hidden="0"/>
          <p:cNvSpPr/>
          <p:nvPr isPhoto="0" userDrawn="0"/>
        </p:nvSpPr>
        <p:spPr bwMode="auto">
          <a:xfrm flipH="0" flipV="0">
            <a:off x="4967839" y="1669587"/>
            <a:ext cx="3874732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400" b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дефлятор на 2024 - 1,058, на 2025 - 1,144</a:t>
            </a: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5192174" y="615362"/>
            <a:ext cx="3772312" cy="640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lnSpc>
                <a:spcPct val="79000"/>
              </a:lnSpc>
              <a:defRPr/>
            </a:pPr>
            <a:r>
              <a:rPr sz="1600" b="1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*</a:t>
            </a:r>
            <a:r>
              <a:rPr sz="1600">
                <a:latin typeface="Roboto"/>
                <a:ea typeface="Roboto"/>
                <a:cs typeface="Roboto"/>
              </a:rPr>
              <a:t> с 2025 года </a:t>
            </a:r>
            <a:r>
              <a:rPr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для социальных</a:t>
            </a:r>
            <a:r>
              <a:rPr sz="1600">
                <a:latin typeface="Roboto"/>
                <a:ea typeface="Roboto"/>
                <a:cs typeface="Roboto"/>
              </a:rPr>
              <a:t> предприятий стоимость патента </a:t>
            </a:r>
            <a:r>
              <a:rPr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снижена на 50% </a:t>
            </a:r>
            <a:endParaRPr sz="160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</a:t>
            </a:r>
            <a:r>
              <a:rPr lang="ru-RU" sz="1800"/>
              <a:t>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(группы муниципальных образований)</a:t>
            </a:r>
            <a:r>
              <a:rPr lang="ru-RU" sz="1800"/>
              <a:t>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79511" y="1488670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latin typeface="Times New Roman"/>
                <a:cs typeface="Times New Roman"/>
              </a:rPr>
              <a:t>Состав групп муниципальных образований Алтайского края:</a:t>
            </a: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63238" y="1873915"/>
            <a:ext cx="8425368" cy="457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defRPr/>
            </a:pPr>
            <a:r>
              <a:rPr lang="ru-RU" sz="1400" b="1">
                <a:latin typeface="Times New Roman"/>
                <a:cs typeface="Times New Roman"/>
              </a:rPr>
              <a:t>Закон Алтайского края определяет размеры потенциально возможного годового дохода индивидуального предпринимателя по видам экономической деятельности, разделяя территорию региона на </a:t>
            </a:r>
            <a:r>
              <a:rPr lang="ru-RU" sz="1400" b="1">
                <a:latin typeface="Times New Roman"/>
                <a:cs typeface="Times New Roman"/>
              </a:rPr>
              <a:t>6 групп:</a:t>
            </a:r>
            <a:endParaRPr/>
          </a:p>
          <a:p>
            <a:pPr marL="893763" indent="-893763">
              <a:defRPr/>
            </a:pPr>
            <a:r>
              <a:rPr lang="ru-RU" sz="1200" b="1">
                <a:latin typeface="Times New Roman"/>
                <a:cs typeface="Times New Roman"/>
              </a:rPr>
              <a:t>1-я </a:t>
            </a:r>
            <a:r>
              <a:rPr lang="ru-RU" sz="1200" b="1">
                <a:latin typeface="Times New Roman"/>
                <a:cs typeface="Times New Roman"/>
              </a:rPr>
              <a:t>группа </a:t>
            </a:r>
            <a:r>
              <a:rPr lang="ru-RU" sz="1200">
                <a:latin typeface="Times New Roman"/>
                <a:cs typeface="Times New Roman"/>
              </a:rPr>
              <a:t>- город Барнаул</a:t>
            </a:r>
            <a:r>
              <a:rPr lang="ru-RU" sz="1200">
                <a:latin typeface="Times New Roman"/>
                <a:cs typeface="Times New Roman"/>
              </a:rPr>
              <a:t>;</a:t>
            </a:r>
            <a:endParaRPr/>
          </a:p>
          <a:p>
            <a:pPr marL="893763" indent="-893763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marL="893763" indent="-893763">
              <a:defRPr/>
            </a:pPr>
            <a:r>
              <a:rPr lang="ru-RU" sz="1200" b="1">
                <a:latin typeface="Times New Roman"/>
                <a:cs typeface="Times New Roman"/>
              </a:rPr>
              <a:t>2-я </a:t>
            </a:r>
            <a:r>
              <a:rPr lang="ru-RU" sz="1200" b="1">
                <a:latin typeface="Times New Roman"/>
                <a:cs typeface="Times New Roman"/>
              </a:rPr>
              <a:t>группа </a:t>
            </a:r>
            <a:r>
              <a:rPr lang="ru-RU" sz="1200">
                <a:latin typeface="Times New Roman"/>
                <a:cs typeface="Times New Roman"/>
              </a:rPr>
              <a:t>- города: Бийск, Рубцовск, Новоалтайск, Заринск, Белокуриха</a:t>
            </a:r>
            <a:r>
              <a:rPr lang="ru-RU" sz="1200">
                <a:latin typeface="Times New Roman"/>
                <a:cs typeface="Times New Roman"/>
              </a:rPr>
              <a:t>;</a:t>
            </a:r>
            <a:endParaRPr/>
          </a:p>
          <a:p>
            <a:pPr marL="893763" indent="-893763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marL="893763" indent="-893763">
              <a:defRPr/>
            </a:pPr>
            <a:r>
              <a:rPr lang="ru-RU" sz="1200" b="1">
                <a:latin typeface="Times New Roman"/>
                <a:cs typeface="Times New Roman"/>
              </a:rPr>
              <a:t>3-я </a:t>
            </a:r>
            <a:r>
              <a:rPr lang="ru-RU" sz="1200" b="1">
                <a:latin typeface="Times New Roman"/>
                <a:cs typeface="Times New Roman"/>
              </a:rPr>
              <a:t>группа </a:t>
            </a:r>
            <a:r>
              <a:rPr lang="ru-RU" sz="1200">
                <a:latin typeface="Times New Roman"/>
                <a:cs typeface="Times New Roman"/>
              </a:rPr>
              <a:t>- </a:t>
            </a:r>
            <a:r>
              <a:rPr sz="1200" b="0" i="0">
                <a:latin typeface="Times New Roman"/>
                <a:ea typeface="Times New Roman"/>
                <a:cs typeface="Times New Roman"/>
              </a:rPr>
              <a:t>города: Алейск, Славгород, Яро</a:t>
            </a:r>
            <a:r>
              <a:rPr sz="1200" b="0" i="0">
                <a:latin typeface="Times New Roman"/>
                <a:ea typeface="Times New Roman"/>
                <a:cs typeface="Times New Roman"/>
              </a:rPr>
              <a:t>вое; административные центры: город Камень-на-Оби Каменского района, село Алтайское Алтайского района, рабочий поселок Благовещенка Благовещенского района, село Волчиха Волчихинского района, село Завьялово Завьяловского района, город Змеиногорск Змеиногорс</a:t>
            </a:r>
            <a:r>
              <a:rPr sz="1200" b="0" i="0">
                <a:latin typeface="Times New Roman"/>
                <a:ea typeface="Times New Roman"/>
                <a:cs typeface="Times New Roman"/>
              </a:rPr>
              <a:t>кого района, город Горняк Локтевского района, село Ключи Ключевского района, село Кулунда Кулундинского района, село Мамонтово Мамонтовского района, село Михайловское Михайловского района, село Павловск Павловского района, село Поспелиха Поспелихинского ра</a:t>
            </a:r>
            <a:r>
              <a:rPr sz="1200" b="0" i="0">
                <a:latin typeface="Times New Roman"/>
                <a:ea typeface="Times New Roman"/>
                <a:cs typeface="Times New Roman"/>
              </a:rPr>
              <a:t>йона, село Ребриха Ребрихинского района, село Родино Родинского района, село Смоленское Смоленского района, село Топчиха Топчихинского района, село Троицкое Троицкого района, рабочий поселок Тальменка Тальменского района, село Шипуново Шипуновского района</a:t>
            </a:r>
            <a:r>
              <a:rPr lang="ru-RU" sz="1200">
                <a:latin typeface="Times New Roman"/>
                <a:cs typeface="Times New Roman"/>
              </a:rPr>
              <a:t>;</a:t>
            </a:r>
            <a:endParaRPr/>
          </a:p>
          <a:p>
            <a:pPr marL="893763" indent="-893763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marL="893763" indent="-893763">
              <a:defRPr/>
            </a:pPr>
            <a:r>
              <a:rPr lang="ru-RU" sz="1200" b="1">
                <a:latin typeface="Times New Roman"/>
                <a:cs typeface="Times New Roman"/>
              </a:rPr>
              <a:t>4-я </a:t>
            </a:r>
            <a:r>
              <a:rPr lang="ru-RU" sz="1200" b="1">
                <a:latin typeface="Times New Roman"/>
                <a:cs typeface="Times New Roman"/>
              </a:rPr>
              <a:t>группа </a:t>
            </a:r>
            <a:r>
              <a:rPr lang="ru-RU" sz="1200">
                <a:latin typeface="Times New Roman"/>
                <a:cs typeface="Times New Roman"/>
              </a:rPr>
              <a:t>-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sz="1200" b="0" i="0">
                <a:latin typeface="Times New Roman"/>
                <a:ea typeface="Times New Roman"/>
                <a:cs typeface="Times New Roman"/>
              </a:rPr>
              <a:t>административные центры сельских и национального районов, муниципальных округов Алтайского края и населенные пункты Алтайского края с численностью населения, превышающей 1500 человек, не вошедшие в 3-ю группу муниципальных образований</a:t>
            </a:r>
            <a:r>
              <a:rPr lang="ru-RU" sz="1200">
                <a:latin typeface="Times New Roman"/>
                <a:cs typeface="Times New Roman"/>
              </a:rPr>
              <a:t>;</a:t>
            </a:r>
            <a:endParaRPr/>
          </a:p>
          <a:p>
            <a:pPr marL="893763" indent="-893763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marL="893763" indent="-893763">
              <a:defRPr/>
            </a:pPr>
            <a:r>
              <a:rPr lang="ru-RU" sz="1200" b="1">
                <a:latin typeface="Times New Roman"/>
                <a:cs typeface="Times New Roman"/>
              </a:rPr>
              <a:t>5-я группа </a:t>
            </a:r>
            <a:r>
              <a:rPr lang="ru-RU" sz="1200">
                <a:latin typeface="Times New Roman"/>
                <a:cs typeface="Times New Roman"/>
              </a:rPr>
              <a:t>-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cs typeface="Times New Roman"/>
              </a:rPr>
              <a:t>населенные пункты Алтайского края, не вошедшие в 3-ю и 4-ю группы муниципальных образований, с численностью населения, превышающей 500 человек</a:t>
            </a:r>
            <a:r>
              <a:rPr lang="ru-RU" sz="1200">
                <a:latin typeface="Times New Roman"/>
                <a:cs typeface="Times New Roman"/>
              </a:rPr>
              <a:t>;</a:t>
            </a:r>
            <a:endParaRPr/>
          </a:p>
          <a:p>
            <a:pPr marL="893763" indent="-893763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marL="893763" indent="-893763">
              <a:defRPr/>
            </a:pPr>
            <a:r>
              <a:rPr lang="ru-RU" sz="1200" b="1">
                <a:latin typeface="Times New Roman"/>
                <a:cs typeface="Times New Roman"/>
              </a:rPr>
              <a:t>6-я группа </a:t>
            </a:r>
            <a:r>
              <a:rPr lang="ru-RU" sz="1200">
                <a:latin typeface="Times New Roman"/>
                <a:cs typeface="Times New Roman"/>
              </a:rPr>
              <a:t>-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cs typeface="Times New Roman"/>
              </a:rPr>
              <a:t>населенные пункты Алтайского края с численностью населения, не превышающей 500 человек.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</a:t>
            </a:r>
            <a:r>
              <a:rPr lang="ru-RU" sz="1800"/>
              <a:t>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(порядок перехода) </a:t>
            </a:r>
            <a:br>
              <a:rPr lang="ru-RU" sz="1800" b="1"/>
            </a:br>
            <a:endParaRPr lang="ru-RU" sz="900" b="1"/>
          </a:p>
        </p:txBody>
      </p:sp>
      <p:pic>
        <p:nvPicPr>
          <p:cNvPr id="5" name="Picture 6" descr="http://s13.buyreklama.ru/brjansk/photos/35633495/e2119d0a929ed7298ea253471219dc7d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603365" y="5013174"/>
            <a:ext cx="1375174" cy="1375175"/>
          </a:xfrm>
          <a:prstGeom prst="rect">
            <a:avLst/>
          </a:prstGeom>
          <a:noFill/>
        </p:spPr>
      </p:pic>
      <p:sp>
        <p:nvSpPr>
          <p:cNvPr id="6" name="Прямоугольник 1" hidden="0"/>
          <p:cNvSpPr/>
          <p:nvPr isPhoto="0" userDrawn="0"/>
        </p:nvSpPr>
        <p:spPr bwMode="auto">
          <a:xfrm>
            <a:off x="329097" y="2132856"/>
            <a:ext cx="8424972" cy="201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Порядок </a:t>
            </a:r>
            <a:r>
              <a:rPr lang="ru-RU" b="1">
                <a:latin typeface="Times New Roman"/>
                <a:cs typeface="Times New Roman"/>
              </a:rPr>
              <a:t>получения патента</a:t>
            </a:r>
            <a:endParaRPr lang="ru-RU" sz="1600" b="1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endParaRPr lang="ru-RU" sz="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 b="1">
                <a:latin typeface="Times New Roman"/>
                <a:cs typeface="Times New Roman"/>
              </a:rPr>
              <a:t>1. </a:t>
            </a:r>
            <a:r>
              <a:rPr lang="ru-RU" sz="1400">
                <a:latin typeface="Times New Roman"/>
                <a:cs typeface="Times New Roman"/>
              </a:rPr>
              <a:t>не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позднее чем за 10 дней</a:t>
            </a:r>
            <a:r>
              <a:rPr lang="ru-RU" sz="1400">
                <a:latin typeface="Times New Roman"/>
                <a:cs typeface="Times New Roman"/>
              </a:rPr>
              <a:t> до начала применения патентной системы налогообложения в налоговый орган по месту жительства, либо месту осуществления деятельности подается соответствующее заявление.</a:t>
            </a:r>
            <a:endParaRPr/>
          </a:p>
          <a:p>
            <a:pPr algn="just">
              <a:defRPr/>
            </a:pPr>
            <a:endParaRPr lang="ru-RU" sz="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 b="1">
                <a:latin typeface="Times New Roman"/>
                <a:cs typeface="Times New Roman"/>
              </a:rPr>
              <a:t>2. </a:t>
            </a:r>
            <a:r>
              <a:rPr lang="ru-RU" sz="1400"/>
              <a:t> 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течение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ru-RU" sz="1400" u="sng">
                <a:solidFill>
                  <a:srgbClr val="FF0000"/>
                </a:solidFill>
                <a:latin typeface="Times New Roman"/>
                <a:cs typeface="Times New Roman"/>
              </a:rPr>
              <a:t>5 дней</a:t>
            </a:r>
            <a:r>
              <a:rPr lang="ru-RU"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со дня получения заявления на получение патента налоговый орган обязан выдать индивидуальному предпринимателю патент или уведомить его об отказе в выдаче патента.</a:t>
            </a:r>
            <a:endParaRPr/>
          </a:p>
          <a:p>
            <a:pPr algn="just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Форма заявления утверждена приказом ФНС </a:t>
            </a: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России </a:t>
            </a: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от 09.12.2020 №</a:t>
            </a:r>
            <a:r>
              <a:rPr lang="en-US" sz="14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rgbClr val="FF0000"/>
                </a:solidFill>
                <a:latin typeface="Times New Roman"/>
                <a:cs typeface="Times New Roman"/>
              </a:rPr>
              <a:t>КЧ-7-3/891@</a:t>
            </a:r>
            <a:endParaRPr lang="ru-RU" sz="14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Kuchinskiy\Downloads\C__fakepath_ifns (1)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853966" y="5157192"/>
            <a:ext cx="1375200" cy="1424314"/>
          </a:xfrm>
          <a:prstGeom prst="rect">
            <a:avLst/>
          </a:prstGeom>
          <a:noFill/>
        </p:spPr>
      </p:pic>
      <p:pic>
        <p:nvPicPr>
          <p:cNvPr id="8" name="Picture 7" descr="C:\Users\Kuchinskiy\Downloads\C__fakepath_Vnimanie (1)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90786" y="5013174"/>
            <a:ext cx="1618046" cy="1404000"/>
          </a:xfrm>
          <a:prstGeom prst="rect">
            <a:avLst/>
          </a:prstGeom>
          <a:noFill/>
        </p:spPr>
      </p:pic>
      <p:sp>
        <p:nvSpPr>
          <p:cNvPr id="9" name="Стрелка вправо с вырезом 4" hidden="0"/>
          <p:cNvSpPr/>
          <p:nvPr isPhoto="0" userDrawn="0"/>
        </p:nvSpPr>
        <p:spPr bwMode="auto">
          <a:xfrm>
            <a:off x="1117662" y="5643995"/>
            <a:ext cx="2736304" cy="288032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12" hidden="0"/>
          <p:cNvSpPr/>
          <p:nvPr isPhoto="0" userDrawn="0"/>
        </p:nvSpPr>
        <p:spPr bwMode="auto">
          <a:xfrm>
            <a:off x="5253138" y="5643994"/>
            <a:ext cx="2487214" cy="283633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1908832" y="5464845"/>
            <a:ext cx="179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      не позднее </a:t>
            </a:r>
            <a:r>
              <a:rPr lang="ru-RU" sz="1200" u="sng">
                <a:solidFill>
                  <a:srgbClr val="FF0000"/>
                </a:solidFill>
                <a:latin typeface="Times New Roman"/>
                <a:cs typeface="Times New Roman"/>
              </a:rPr>
              <a:t>10 </a:t>
            </a:r>
            <a:endParaRPr/>
          </a:p>
          <a:p>
            <a:pPr marL="228600" indent="-228600">
              <a:buAutoNum type="arabicPeriod"/>
              <a:defRPr/>
            </a:pPr>
            <a:endParaRPr lang="ru-RU" sz="12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>
                <a:solidFill>
                  <a:srgbClr val="FF0000"/>
                </a:solidFill>
                <a:latin typeface="Times New Roman"/>
                <a:cs typeface="Times New Roman"/>
              </a:rPr>
              <a:t>      </a:t>
            </a:r>
            <a:r>
              <a:rPr lang="ru-RU" sz="1200" u="sng">
                <a:solidFill>
                  <a:srgbClr val="FF0000"/>
                </a:solidFill>
                <a:latin typeface="Times New Roman"/>
                <a:cs typeface="Times New Roman"/>
              </a:rPr>
              <a:t>календарных дней</a:t>
            </a:r>
            <a:endParaRPr lang="ru-RU" u="sng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4" hidden="0"/>
          <p:cNvSpPr>
            <a:spLocks noAdjustHandles="0" noChangeArrowheads="0"/>
          </p:cNvSpPr>
          <p:nvPr isPhoto="0" userDrawn="0"/>
        </p:nvSpPr>
        <p:spPr bwMode="auto">
          <a:xfrm>
            <a:off x="5436096" y="5451556"/>
            <a:ext cx="194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в течение </a:t>
            </a:r>
            <a:r>
              <a:rPr lang="ru-RU" sz="1200" u="sng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endParaRPr/>
          </a:p>
          <a:p>
            <a:pPr>
              <a:defRPr/>
            </a:pPr>
            <a:endParaRPr lang="ru-RU" sz="1200" u="sng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u="sng">
                <a:solidFill>
                  <a:srgbClr val="FF0000"/>
                </a:solidFill>
                <a:latin typeface="Times New Roman"/>
                <a:cs typeface="Times New Roman"/>
              </a:rPr>
              <a:t>календарных дней</a:t>
            </a:r>
            <a:endParaRPr lang="ru-RU" u="sng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</a:t>
            </a:r>
            <a:r>
              <a:rPr lang="ru-RU" sz="1800"/>
              <a:t>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(порядок уплаты)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5" name="Прямоугольник 1" hidden="0"/>
          <p:cNvSpPr/>
          <p:nvPr isPhoto="0" userDrawn="0"/>
        </p:nvSpPr>
        <p:spPr bwMode="auto">
          <a:xfrm>
            <a:off x="329098" y="2132856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Порядок </a:t>
            </a:r>
            <a:r>
              <a:rPr lang="ru-RU" sz="2000" b="1">
                <a:latin typeface="Times New Roman"/>
                <a:cs typeface="Times New Roman"/>
              </a:rPr>
              <a:t>и сроки уплаты</a:t>
            </a:r>
            <a:endParaRPr/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1600">
                <a:latin typeface="Times New Roman"/>
                <a:cs typeface="Times New Roman"/>
              </a:rPr>
              <a:t>если </a:t>
            </a:r>
            <a:r>
              <a:rPr lang="ru-RU" sz="1600">
                <a:latin typeface="Times New Roman"/>
                <a:cs typeface="Times New Roman"/>
              </a:rPr>
              <a:t>патент получен на срок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от 1 до 6 месяцев</a:t>
            </a:r>
            <a:r>
              <a:rPr lang="ru-RU" sz="1600">
                <a:latin typeface="Times New Roman"/>
                <a:cs typeface="Times New Roman"/>
              </a:rPr>
              <a:t>, налог уплачивается в полном размере </a:t>
            </a:r>
            <a:r>
              <a:rPr lang="ru-RU" sz="1600">
                <a:latin typeface="Times New Roman"/>
                <a:cs typeface="Times New Roman"/>
              </a:rPr>
              <a:t>в   срок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позднее срока окончания </a:t>
            </a:r>
            <a:r>
              <a:rPr lang="ru-RU" sz="1600">
                <a:latin typeface="Times New Roman"/>
                <a:cs typeface="Times New Roman"/>
              </a:rPr>
              <a:t>действия патента</a:t>
            </a:r>
            <a:r>
              <a:rPr lang="ru-RU" sz="1600">
                <a:latin typeface="Times New Roman"/>
                <a:cs typeface="Times New Roman"/>
              </a:rPr>
              <a:t>;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- </a:t>
            </a:r>
            <a:r>
              <a:rPr lang="ru-RU" sz="1600">
                <a:latin typeface="Times New Roman"/>
                <a:cs typeface="Times New Roman"/>
              </a:rPr>
              <a:t>   если </a:t>
            </a:r>
            <a:r>
              <a:rPr lang="ru-RU" sz="1600">
                <a:latin typeface="Times New Roman"/>
                <a:cs typeface="Times New Roman"/>
              </a:rPr>
              <a:t>патент получен на срок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от 6 месяцев до 1 года</a:t>
            </a:r>
            <a:r>
              <a:rPr lang="ru-RU" sz="1600">
                <a:latin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           в </a:t>
            </a:r>
            <a:r>
              <a:rPr lang="ru-RU" sz="1600">
                <a:latin typeface="Times New Roman"/>
                <a:cs typeface="Times New Roman"/>
              </a:rPr>
              <a:t>размере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1/3</a:t>
            </a:r>
            <a:r>
              <a:rPr lang="ru-RU" sz="1600">
                <a:latin typeface="Times New Roman"/>
                <a:cs typeface="Times New Roman"/>
              </a:rPr>
              <a:t> суммы налога в срок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не позднее 3 месяцев </a:t>
            </a:r>
            <a:r>
              <a:rPr lang="ru-RU" sz="1600">
                <a:latin typeface="Times New Roman"/>
                <a:cs typeface="Times New Roman"/>
              </a:rPr>
              <a:t>после начала действия патента;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           в </a:t>
            </a:r>
            <a:r>
              <a:rPr lang="ru-RU" sz="1600">
                <a:latin typeface="Times New Roman"/>
                <a:cs typeface="Times New Roman"/>
              </a:rPr>
              <a:t>размере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2/3</a:t>
            </a:r>
            <a:r>
              <a:rPr lang="ru-RU" sz="1600">
                <a:latin typeface="Times New Roman"/>
                <a:cs typeface="Times New Roman"/>
              </a:rPr>
              <a:t> суммы налога в срок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не позднее срока окончания </a:t>
            </a:r>
            <a:r>
              <a:rPr lang="ru-RU" sz="1600">
                <a:latin typeface="Times New Roman"/>
                <a:cs typeface="Times New Roman"/>
              </a:rPr>
              <a:t>действия патента.</a:t>
            </a:r>
            <a:endParaRPr/>
          </a:p>
        </p:txBody>
      </p:sp>
      <p:sp>
        <p:nvSpPr>
          <p:cNvPr id="6" name="AutoShape 4" descr="data:image/png;base64,iVBORw0KGgoAAAANSUhEUgAAAhIAAAHCCAYAAAC66yANAAAT/ElEQVR4Xu3WoREAAAgDMbr/0uzwOviaHOJ3jgABAgQIECAQBRZ3ZgQIECBAgACBExKe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Hhx2gHDwNl0jgAAAABJRU5ErkJggg==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6" descr="data:image/png;base64,iVBORw0KGgoAAAANSUhEUgAAAhIAAAHCCAYAAAC66yANAAAT/ElEQVR4Xu3WoREAAAgDMbr/0uzwOviaHOJ3jgABAgQIECAQBRZ3ZgQIECBAgACBExKe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Hhx2gHDwNl0jgAAAABJRU5ErkJggg==" hidden="0"/>
          <p:cNvSpPr>
            <a:spLocks noChangeArrowheads="1" noChangeAspect="1"/>
          </p:cNvSpPr>
          <p:nvPr isPhoto="0" userDrawn="0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8" descr="data:image/png;base64,iVBORw0KGgoAAAANSUhEUgAAAhIAAAHCCAYAAAC66yANAAAT/ElEQVR4Xu3WoREAAAgDMbr/0uzwOviaHOJ3jgABAgQIECAQBRZ3ZgQIECBAgACBExKe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BASfoAAAQIECBDIAkIi0xkSIECAAAECQsIPECBAgAABAllASGQ6QwIECBAgQEBI+AECBAgQIEAgCwiJTGdIgAABAgQICAk/QIAAAQIECGQBIZHpDAkQIECAAAEh4QcIECBAgACBLCAkMp0hAQIECBAgICT8AAECBAgQIJAFhESmMyRAgAABAgSEhB8gQIAAAQIEsoCQyHSGBAgQIECAgJDwAwQIECBAgEAWEBKZzpAAAQIECBAQEn6AAAECBAgQyAJCItMZEiBAgAABAkLCDxAgQIAAAQJZQEhkOkMCBAgQIEBASPgBAgQIECBAIAsIiUxnSIAAAQIECAgJP0CAAAECBAhkASGR6QwJECBAgAABIeEHCBAgQIAAgSwgJDKdIQECBAgQICAk/AABAgQIECCQBYREpjMkQIAAAQIEhIQfIECAAAECBLKAkMh0hgQIECBAgICQ8AMECBAgQIBAFhASmc6QAAECBAgQEBJ+gAABAgQIEMgCQiLTGRIgQIAAAQJCwg8QIECAAAECWUBIZDpDAgQIECBAQEj4AQIECBAgQCALCIlMZ0iAAAECBAgICT9AgAABAgQIZAEhkekMCRAgQIAAASHhBwgQIECAAIEsICQynSEBAgQIECAgJPwAAQIECBAgkAWERKYzJECAAAECBISEHyBAgAABAgSygJDIdIYECBAgQICAkPADBAgQIECAQBYQEpnOkAABAgQIEHhx2gHDwNl0jgAAAABJRU5ErkJggg==" hidden="0"/>
          <p:cNvSpPr>
            <a:spLocks noChangeArrowheads="1" noChangeAspect="1"/>
          </p:cNvSpPr>
          <p:nvPr isPhoto="0" userDrawn="0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" name="Picture 9" descr="C:\Users\Kuchinskiy\Downloads\C__fakepath_уплата налога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516786" y="4565152"/>
            <a:ext cx="2049559" cy="17880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СИСТЕМА 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(ограничения к применению и каникулы)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5" name="Прямоугольник 5" hidden="0"/>
          <p:cNvSpPr/>
          <p:nvPr isPhoto="0" userDrawn="0"/>
        </p:nvSpPr>
        <p:spPr bwMode="auto">
          <a:xfrm>
            <a:off x="179512" y="1412776"/>
            <a:ext cx="87849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>
                <a:latin typeface="Times New Roman"/>
                <a:cs typeface="Times New Roman"/>
              </a:rPr>
              <a:t>    Ограничения </a:t>
            </a:r>
            <a:r>
              <a:rPr lang="ru-RU" b="1" i="1">
                <a:latin typeface="Times New Roman"/>
                <a:cs typeface="Times New Roman"/>
              </a:rPr>
              <a:t>на </a:t>
            </a:r>
            <a:r>
              <a:rPr lang="ru-RU" b="1" i="1">
                <a:latin typeface="Times New Roman"/>
                <a:cs typeface="Times New Roman"/>
              </a:rPr>
              <a:t>применение</a:t>
            </a:r>
            <a:endParaRPr/>
          </a:p>
          <a:p>
            <a:pPr algn="ctr">
              <a:defRPr/>
            </a:pPr>
            <a:endParaRPr lang="ru-RU" sz="700" b="1" i="1" u="sng">
              <a:latin typeface="Times New Roman"/>
              <a:cs typeface="Times New Roman"/>
            </a:endParaRPr>
          </a:p>
          <a:p>
            <a:pPr indent="457200" algn="just">
              <a:defRPr/>
            </a:pPr>
            <a:r>
              <a:rPr lang="ru-RU" sz="1200">
                <a:latin typeface="Times New Roman"/>
                <a:cs typeface="Times New Roman"/>
              </a:rPr>
              <a:t>1. </a:t>
            </a:r>
            <a:r>
              <a:rPr lang="ru-RU" sz="1200" b="1" u="sng">
                <a:latin typeface="Times New Roman"/>
                <a:cs typeface="Times New Roman"/>
              </a:rPr>
              <a:t>численность наемных работников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cs typeface="Times New Roman"/>
              </a:rPr>
              <a:t>(не должна превышать </a:t>
            </a:r>
            <a:r>
              <a:rPr lang="ru-RU" sz="1200">
                <a:latin typeface="Times New Roman"/>
                <a:cs typeface="Times New Roman"/>
              </a:rPr>
              <a:t>15 </a:t>
            </a:r>
            <a:r>
              <a:rPr lang="ru-RU" sz="1200">
                <a:latin typeface="Times New Roman"/>
                <a:cs typeface="Times New Roman"/>
              </a:rPr>
              <a:t>человек</a:t>
            </a:r>
            <a:r>
              <a:rPr lang="ru-RU" sz="1200">
                <a:latin typeface="Times New Roman"/>
                <a:cs typeface="Times New Roman"/>
              </a:rPr>
              <a:t>)</a:t>
            </a:r>
            <a:endParaRPr/>
          </a:p>
          <a:p>
            <a:pPr indent="457200" algn="just">
              <a:defRPr/>
            </a:pPr>
            <a:r>
              <a:rPr lang="ru-RU" sz="1200">
                <a:latin typeface="Times New Roman"/>
                <a:cs typeface="Times New Roman"/>
              </a:rPr>
              <a:t>2. </a:t>
            </a:r>
            <a:r>
              <a:rPr lang="ru-RU" sz="1200" b="1" u="sng">
                <a:latin typeface="Times New Roman"/>
                <a:cs typeface="Times New Roman"/>
              </a:rPr>
              <a:t>доход</a:t>
            </a:r>
            <a:r>
              <a:rPr lang="ru-RU" sz="1200" b="1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cs typeface="Times New Roman"/>
              </a:rPr>
              <a:t>(не должна превышать </a:t>
            </a:r>
            <a:r>
              <a:rPr lang="ru-RU" sz="1200">
                <a:latin typeface="Times New Roman"/>
                <a:cs typeface="Times New Roman"/>
              </a:rPr>
              <a:t>60 </a:t>
            </a:r>
            <a:r>
              <a:rPr lang="ru-RU" sz="1200">
                <a:latin typeface="Times New Roman"/>
                <a:cs typeface="Times New Roman"/>
              </a:rPr>
              <a:t>млн. рублей</a:t>
            </a:r>
            <a:r>
              <a:rPr lang="ru-RU" sz="1200">
                <a:latin typeface="Times New Roman"/>
                <a:cs typeface="Times New Roman"/>
              </a:rPr>
              <a:t>)</a:t>
            </a:r>
            <a:endParaRPr/>
          </a:p>
          <a:p>
            <a:pPr indent="457200" algn="just">
              <a:defRPr/>
            </a:pPr>
            <a:r>
              <a:rPr lang="ru-RU" sz="1200">
                <a:latin typeface="Times New Roman"/>
                <a:cs typeface="Times New Roman"/>
              </a:rPr>
              <a:t>3. </a:t>
            </a:r>
            <a:r>
              <a:rPr lang="ru-RU" sz="1200" b="1" u="sng">
                <a:latin typeface="Times New Roman"/>
                <a:cs typeface="Times New Roman"/>
              </a:rPr>
              <a:t>размер зала для посетителей </a:t>
            </a:r>
            <a:r>
              <a:rPr lang="ru-RU" sz="1200">
                <a:latin typeface="Times New Roman"/>
                <a:cs typeface="Times New Roman"/>
              </a:rPr>
              <a:t>(не более 150 кв. метров)</a:t>
            </a:r>
            <a:endParaRPr/>
          </a:p>
          <a:p>
            <a:pPr indent="457200" algn="just">
              <a:defRPr/>
            </a:pPr>
            <a:r>
              <a:rPr lang="ru-RU" sz="1200">
                <a:latin typeface="Times New Roman"/>
                <a:cs typeface="Times New Roman"/>
              </a:rPr>
              <a:t>4. </a:t>
            </a:r>
            <a:r>
              <a:rPr lang="ru-RU" sz="1200" b="1" u="sng">
                <a:latin typeface="Times New Roman"/>
                <a:cs typeface="Times New Roman"/>
              </a:rPr>
              <a:t>количество объектов  </a:t>
            </a:r>
            <a:r>
              <a:rPr lang="ru-RU" sz="1200">
                <a:latin typeface="Times New Roman"/>
                <a:cs typeface="Times New Roman"/>
              </a:rPr>
              <a:t>(не более 3-х с залами обслуживания, не более 5-ти без таковых)</a:t>
            </a:r>
            <a:endParaRPr/>
          </a:p>
          <a:p>
            <a:pPr indent="457200" algn="just">
              <a:defRPr/>
            </a:pPr>
            <a:r>
              <a:rPr lang="ru-RU" sz="1200">
                <a:latin typeface="Times New Roman"/>
                <a:cs typeface="Times New Roman"/>
              </a:rPr>
              <a:t>5. </a:t>
            </a:r>
            <a:r>
              <a:rPr lang="ru-RU" sz="1200" b="1" u="sng">
                <a:latin typeface="Times New Roman"/>
                <a:cs typeface="Times New Roman"/>
              </a:rPr>
              <a:t>количество транспортных средств </a:t>
            </a:r>
            <a:r>
              <a:rPr lang="ru-RU" sz="1200">
                <a:latin typeface="Times New Roman"/>
                <a:cs typeface="Times New Roman"/>
              </a:rPr>
              <a:t>(не более 10-ти)</a:t>
            </a:r>
            <a:endParaRPr lang="ru-RU" sz="1200">
              <a:latin typeface="Times New Roman"/>
              <a:cs typeface="Times New Roman"/>
            </a:endParaRPr>
          </a:p>
        </p:txBody>
      </p:sp>
      <p:pic>
        <p:nvPicPr>
          <p:cNvPr id="6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640216" y="1423531"/>
            <a:ext cx="1324272" cy="1584175"/>
          </a:xfrm>
          <a:prstGeom prst="rect">
            <a:avLst/>
          </a:prstGeom>
          <a:noFill/>
        </p:spPr>
      </p:pic>
      <p:sp>
        <p:nvSpPr>
          <p:cNvPr id="7" name="Прямоугольник 1" hidden="0"/>
          <p:cNvSpPr/>
          <p:nvPr isPhoto="0" userDrawn="0"/>
        </p:nvSpPr>
        <p:spPr bwMode="auto">
          <a:xfrm flipH="0" flipV="0">
            <a:off x="482289" y="2886945"/>
            <a:ext cx="8397272" cy="10363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b="1" i="1">
                <a:latin typeface="Times New Roman"/>
                <a:cs typeface="Times New Roman"/>
              </a:rPr>
              <a:t>Налоговые каникулы </a:t>
            </a:r>
            <a:r>
              <a:rPr lang="ru-RU" sz="1100" b="1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ru-RU" sz="1100">
                <a:solidFill>
                  <a:srgbClr val="FF0000"/>
                </a:solidFill>
                <a:latin typeface="Times New Roman"/>
                <a:cs typeface="Times New Roman"/>
              </a:rPr>
              <a:t>Закон </a:t>
            </a:r>
            <a:r>
              <a:rPr lang="ru-RU" sz="1100">
                <a:solidFill>
                  <a:srgbClr val="FF0000"/>
                </a:solidFill>
                <a:latin typeface="Times New Roman"/>
                <a:cs typeface="Times New Roman"/>
              </a:rPr>
              <a:t>Алтайского края от 03.06.2016 № 48-ЗС </a:t>
            </a:r>
            <a:r>
              <a:rPr lang="ru-RU" sz="1100" b="1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/>
          </a:p>
          <a:p>
            <a:pPr>
              <a:defRPr/>
            </a:pPr>
            <a:endParaRPr lang="ru-RU" sz="800" b="1" i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>
                <a:latin typeface="Times New Roman"/>
                <a:cs typeface="Times New Roman"/>
              </a:rPr>
              <a:t>Впервые </a:t>
            </a:r>
            <a:r>
              <a:rPr lang="ru-RU" sz="1200">
                <a:latin typeface="Times New Roman"/>
                <a:cs typeface="Times New Roman"/>
              </a:rPr>
              <a:t>зарегистрированные индивидуальные предприниматели вправе в течение двух налоговых периодов использовать нулевую ставку налогообложения по </a:t>
            </a:r>
            <a:r>
              <a:rPr lang="ru-RU" sz="1200">
                <a:latin typeface="Times New Roman"/>
                <a:cs typeface="Times New Roman"/>
              </a:rPr>
              <a:t>8 </a:t>
            </a:r>
            <a:r>
              <a:rPr lang="ru-RU" sz="1200">
                <a:latin typeface="Times New Roman"/>
                <a:cs typeface="Times New Roman"/>
              </a:rPr>
              <a:t>направлениям экономической деятельности: </a:t>
            </a:r>
            <a:r>
              <a:rPr lang="ru-RU" sz="1200" b="1">
                <a:solidFill>
                  <a:srgbClr val="FF0000"/>
                </a:solidFill>
                <a:latin typeface="Times New Roman"/>
                <a:cs typeface="Times New Roman"/>
              </a:rPr>
              <a:t>действует до 01.01.2027</a:t>
            </a:r>
            <a:endParaRPr lang="ru-RU" sz="1200"/>
          </a:p>
        </p:txBody>
      </p:sp>
      <p:graphicFrame>
        <p:nvGraphicFramePr>
          <p:cNvPr id="8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32475" y="3699531"/>
          <a:ext cx="8403419" cy="2779267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{7DDCF3D3-959D-23E4-77A4-6623714D61A1}</a:tableStyleId>
              </a:tblPr>
              <a:tblGrid>
                <a:gridCol w="712048"/>
                <a:gridCol w="7678670"/>
              </a:tblGrid>
              <a:tr h="253840">
                <a:tc>
                  <a:txBody>
                    <a:bodyPr/>
                    <a:p>
                      <a:pPr algn="ctr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000">
                          <a:latin typeface="Times New Roman"/>
                          <a:cs typeface="Times New Roman"/>
                        </a:rPr>
                        <a:t>п/п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ctr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Вид экономической деятельности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Услуги по присмотру и уходу за детьми и больными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Изготовление изделий народных художественных промыслов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3.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Услуги по изготовлению валяной обуви </a:t>
                      </a:r>
                      <a:endParaRPr lang="ru-RU" sz="10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4.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Производство молочной продукции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5.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cs typeface="Times New Roman"/>
                        </a:rPr>
                        <a:t>Деятельность по уходу за престарелыми и инвалидами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82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Ремонт, чистка, окраска и пошив обуви</a:t>
                      </a:r>
                      <a:endParaRPr lang="ru-RU" sz="10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7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algn="just">
                        <a:lnSpc>
                          <a:spcPct val="7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Ремонт электронной бытовой техники, бытовых приборов, часов, металлоизделий бытового и хозяйственного назначения, предметов и изделий из металла, изготовление готовых металлических изделий хозяйственного назначения по индивидуальному заказу населения</a:t>
                      </a:r>
                      <a:endParaRPr lang="ru-RU" sz="10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40">
                <a:tc>
                  <a:txBody>
                    <a:bodyPr/>
                    <a:p>
                      <a:pPr algn="just">
                        <a:lnSpc>
                          <a:spcPct val="7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p>
                      <a:pPr marL="0" algn="just">
                        <a:lnSpc>
                          <a:spcPct val="7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Ремонт мебели и предметов домашнего обихода</a:t>
                      </a:r>
                      <a:endParaRPr lang="ru-RU" sz="10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53839">
                <a:tc>
                  <a:txBody>
                    <a:bodyPr/>
                    <a:p>
                      <a:pPr algn="just">
                        <a:lnSpc>
                          <a:spcPct val="7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69" marR="39369" marT="64769" marB="64769"/>
                </a:tc>
                <a:tc>
                  <a:txBody>
                    <a:bodyPr/>
                    <a:p>
                      <a:pPr marL="0" algn="just">
                        <a:lnSpc>
                          <a:spcPct val="7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Проведение занятий по физической культуре и спорту</a:t>
                      </a:r>
                      <a:endParaRPr lang="ru-RU" sz="10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39369" marR="39369" marT="64769" marB="64769"/>
                </a:tc>
              </a:tr>
            </a:tbl>
          </a:graphicData>
        </a:graphic>
      </p:graphicFrame>
      <p:pic>
        <p:nvPicPr>
          <p:cNvPr id="9" name="Picture 3" descr="C:\Users\Kuchinskiy\Downloads\C__fakepath_ноль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946238" y="3673283"/>
            <a:ext cx="972000" cy="18930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СИСТЕМА 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(общий порядок расчета)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5" name="AutoShape 2" hidden="0"/>
          <p:cNvSpPr>
            <a:spLocks noChangeArrowheads="1"/>
          </p:cNvSpPr>
          <p:nvPr isPhoto="0" userDrawn="0"/>
        </p:nvSpPr>
        <p:spPr bwMode="auto">
          <a:xfrm>
            <a:off x="395536" y="1617109"/>
            <a:ext cx="2664295" cy="12358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Arial"/>
              </a:rPr>
              <a:t>Потенциально возможный годовой доход индивидуального предпринимателя, установленный законом субъекта Российской Федерации по соответствующему виду экономической деятельности</a:t>
            </a:r>
            <a:endParaRPr lang="ru-RU" sz="2400" b="1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AutoShape 3" hidden="0"/>
          <p:cNvSpPr>
            <a:spLocks noChangeArrowheads="1"/>
          </p:cNvSpPr>
          <p:nvPr isPhoto="0" userDrawn="0"/>
        </p:nvSpPr>
        <p:spPr bwMode="auto">
          <a:xfrm>
            <a:off x="3635896" y="2065792"/>
            <a:ext cx="1440160" cy="325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Arial"/>
              </a:rPr>
              <a:t>Налоговая ставка</a:t>
            </a:r>
            <a:endParaRPr lang="ru-RU" sz="1100" b="1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AutoShape 4" hidden="0"/>
          <p:cNvSpPr>
            <a:spLocks noChangeArrowheads="1"/>
          </p:cNvSpPr>
          <p:nvPr isPhoto="0" userDrawn="0"/>
        </p:nvSpPr>
        <p:spPr bwMode="auto">
          <a:xfrm>
            <a:off x="5795685" y="2055965"/>
            <a:ext cx="1224136" cy="3160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Arial"/>
              </a:rPr>
              <a:t>Сумма налога</a:t>
            </a:r>
            <a:endParaRPr lang="ru-RU" sz="2400" b="1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AutoShape 5" hidden="0"/>
          <p:cNvSpPr/>
          <p:nvPr isPhoto="0" userDrawn="0"/>
        </p:nvSpPr>
        <p:spPr bwMode="auto">
          <a:xfrm rot="5400000">
            <a:off x="3614291" y="-354161"/>
            <a:ext cx="342900" cy="6757096"/>
          </a:xfrm>
          <a:prstGeom prst="rightBrace">
            <a:avLst>
              <a:gd name="adj1" fmla="val 14039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Box 12" hidden="0"/>
          <p:cNvSpPr>
            <a:spLocks noAdjustHandles="0" noChangeArrowheads="0"/>
          </p:cNvSpPr>
          <p:nvPr isPhoto="0" userDrawn="0"/>
        </p:nvSpPr>
        <p:spPr bwMode="auto">
          <a:xfrm>
            <a:off x="3203848" y="20437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latin typeface="Times New Roman"/>
                <a:cs typeface="Times New Roman"/>
              </a:rPr>
              <a:t>X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0" name="TextBox 13" hidden="0"/>
          <p:cNvSpPr>
            <a:spLocks noAdjustHandles="0" noChangeArrowheads="0"/>
          </p:cNvSpPr>
          <p:nvPr isPhoto="0" userDrawn="0"/>
        </p:nvSpPr>
        <p:spPr bwMode="auto">
          <a:xfrm>
            <a:off x="5264659" y="2043748"/>
            <a:ext cx="45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latin typeface="Times New Roman"/>
                <a:cs typeface="Times New Roman"/>
              </a:rPr>
              <a:t>=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1" name="Прямоугольник 14" hidden="0"/>
          <p:cNvSpPr/>
          <p:nvPr isPhoto="0" userDrawn="0"/>
        </p:nvSpPr>
        <p:spPr bwMode="auto">
          <a:xfrm>
            <a:off x="251520" y="310583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При использовании патента на протяжении всего календарного года</a:t>
            </a:r>
            <a:endParaRPr/>
          </a:p>
        </p:txBody>
      </p:sp>
      <p:sp>
        <p:nvSpPr>
          <p:cNvPr id="12" name="AutoShape 2" hidden="0"/>
          <p:cNvSpPr>
            <a:spLocks noChangeArrowheads="1"/>
          </p:cNvSpPr>
          <p:nvPr isPhoto="0" userDrawn="0"/>
        </p:nvSpPr>
        <p:spPr bwMode="auto">
          <a:xfrm>
            <a:off x="407193" y="3645023"/>
            <a:ext cx="2664000" cy="123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b="1">
                <a:latin typeface="Times New Roman"/>
                <a:cs typeface="Arial"/>
              </a:rPr>
              <a:t>Потенциально возможный годовой доход индивидуального предпринимателя, установленный законом субъекта Российской Федерации по соответствующему виду экономической деятельности</a:t>
            </a:r>
            <a:endParaRPr/>
          </a:p>
        </p:txBody>
      </p:sp>
      <p:sp>
        <p:nvSpPr>
          <p:cNvPr id="13" name="AutoShape 3" hidden="0"/>
          <p:cNvSpPr>
            <a:spLocks noChangeArrowheads="1"/>
          </p:cNvSpPr>
          <p:nvPr isPhoto="0" userDrawn="0"/>
        </p:nvSpPr>
        <p:spPr bwMode="auto">
          <a:xfrm>
            <a:off x="3975543" y="4007169"/>
            <a:ext cx="1604118" cy="5105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ru-RU" sz="1100" b="1">
                <a:latin typeface="Times New Roman"/>
                <a:cs typeface="Arial"/>
              </a:rPr>
              <a:t>Количество месяцев, действия патента</a:t>
            </a:r>
            <a:endParaRPr/>
          </a:p>
        </p:txBody>
      </p:sp>
      <p:sp>
        <p:nvSpPr>
          <p:cNvPr id="14" name="AutoShape 3" hidden="0"/>
          <p:cNvSpPr>
            <a:spLocks noChangeArrowheads="1"/>
          </p:cNvSpPr>
          <p:nvPr isPhoto="0" userDrawn="0"/>
        </p:nvSpPr>
        <p:spPr bwMode="auto">
          <a:xfrm>
            <a:off x="5868144" y="4104388"/>
            <a:ext cx="1440160" cy="325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Arial"/>
              </a:rPr>
              <a:t>Налоговая ставка</a:t>
            </a:r>
            <a:endParaRPr lang="ru-RU" sz="1100" b="1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AutoShape 4" hidden="0"/>
          <p:cNvSpPr>
            <a:spLocks noChangeArrowheads="1"/>
          </p:cNvSpPr>
          <p:nvPr isPhoto="0" userDrawn="0"/>
        </p:nvSpPr>
        <p:spPr bwMode="auto">
          <a:xfrm>
            <a:off x="7452320" y="4111455"/>
            <a:ext cx="1224136" cy="3160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Arial"/>
              </a:rPr>
              <a:t>Сумма налога</a:t>
            </a:r>
            <a:endParaRPr lang="ru-RU" sz="2400" b="1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extBox 17" hidden="0"/>
          <p:cNvSpPr>
            <a:spLocks noAdjustHandles="0" noChangeArrowheads="0"/>
          </p:cNvSpPr>
          <p:nvPr isPhoto="0" userDrawn="0"/>
        </p:nvSpPr>
        <p:spPr bwMode="auto">
          <a:xfrm>
            <a:off x="3071193" y="40823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÷ 12 Х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7" name="TextBox 18" hidden="0"/>
          <p:cNvSpPr>
            <a:spLocks noAdjustHandles="0" noChangeArrowheads="0"/>
          </p:cNvSpPr>
          <p:nvPr isPhoto="0" userDrawn="0"/>
        </p:nvSpPr>
        <p:spPr bwMode="auto">
          <a:xfrm>
            <a:off x="7222585" y="4058191"/>
            <a:ext cx="45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latin typeface="Times New Roman"/>
                <a:cs typeface="Times New Roman"/>
              </a:rPr>
              <a:t>=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8" name="TextBox 19" hidden="0"/>
          <p:cNvSpPr>
            <a:spLocks noAdjustHandles="0" noChangeArrowheads="0"/>
          </p:cNvSpPr>
          <p:nvPr isPhoto="0" userDrawn="0"/>
        </p:nvSpPr>
        <p:spPr bwMode="auto">
          <a:xfrm>
            <a:off x="5579660" y="40581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latin typeface="Times New Roman"/>
                <a:cs typeface="Times New Roman"/>
              </a:rPr>
              <a:t>X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9" name="AutoShape 5" hidden="0"/>
          <p:cNvSpPr/>
          <p:nvPr isPhoto="0" userDrawn="0"/>
        </p:nvSpPr>
        <p:spPr bwMode="auto">
          <a:xfrm rot="5400000">
            <a:off x="4334370" y="952645"/>
            <a:ext cx="342900" cy="8197255"/>
          </a:xfrm>
          <a:prstGeom prst="rightBrace">
            <a:avLst>
              <a:gd name="adj1" fmla="val 14039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Прямоугольник 4" hidden="0"/>
          <p:cNvSpPr/>
          <p:nvPr isPhoto="0" userDrawn="0"/>
        </p:nvSpPr>
        <p:spPr bwMode="auto">
          <a:xfrm>
            <a:off x="395536" y="515719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При использовании патента на срок менее 1 календарного года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3" y="332655"/>
            <a:ext cx="7560839" cy="792086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СИСТЕМА 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(налоговый калькулятор) </a:t>
            </a:r>
            <a:br>
              <a:rPr lang="ru-RU" sz="1800" b="1"/>
            </a:br>
            <a:endParaRPr lang="ru-RU" sz="900" b="1"/>
          </a:p>
        </p:txBody>
      </p:sp>
      <p:pic>
        <p:nvPicPr>
          <p:cNvPr id="5" name="Picture 5" descr="http://qrcoder.ru/code/?https%3A%2F%2Fpatent.nalog.ru&amp;4&amp;0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381721" y="3117764"/>
            <a:ext cx="1673465" cy="1673466"/>
          </a:xfrm>
          <a:prstGeom prst="rect">
            <a:avLst/>
          </a:prstGeom>
          <a:noFill/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196735" y="6330650"/>
            <a:ext cx="6986277" cy="4446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b="0" i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город Горняк, с. Поспелиха</a:t>
            </a:r>
            <a:r>
              <a:rPr>
                <a:solidFill>
                  <a:schemeClr val="bg1"/>
                </a:solidFill>
              </a:rPr>
              <a:t> (3 группа МО)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5922888" y="2420886"/>
            <a:ext cx="2571537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https://patent.nalog.ru</a:t>
            </a:r>
            <a:endParaRPr lang="ru-RU"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96735" y="1587499"/>
            <a:ext cx="5576204" cy="3944241"/>
          </a:xfrm>
          <a:prstGeom prst="rect">
            <a:avLst/>
          </a:prstGeom>
        </p:spPr>
      </p:pic>
      <p:sp>
        <p:nvSpPr>
          <p:cNvPr id="9" name="" hidden="0"/>
          <p:cNvSpPr/>
          <p:nvPr isPhoto="0" userDrawn="0"/>
        </p:nvSpPr>
        <p:spPr bwMode="auto">
          <a:xfrm flipH="0" flipV="0">
            <a:off x="3371706" y="5207643"/>
            <a:ext cx="5090130" cy="67286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>
                <a:solidFill>
                  <a:srgbClr val="FF0000"/>
                </a:solidFill>
              </a:rPr>
              <a:t>без учета возможного снижения на размер уплаченных страховых взносов</a:t>
            </a:r>
            <a:endParaRPr>
              <a:solidFill>
                <a:srgbClr val="FF0000"/>
              </a:solidFill>
            </a:endParaRPr>
          </a:p>
          <a:p>
            <a:pPr>
              <a:defRPr/>
            </a:pPr>
            <a:r>
              <a:rPr sz="1000">
                <a:solidFill>
                  <a:srgbClr val="FF0000"/>
                </a:solidFill>
              </a:rPr>
              <a:t>форма уведомления для снижения - приказ ФНС от 26.03.2021 № ЕД-7-3/218@ </a:t>
            </a:r>
            <a:endParaRPr sz="1000">
              <a:solidFill>
                <a:srgbClr val="FF0000"/>
              </a:solidFill>
            </a:endParaRPr>
          </a:p>
          <a:p>
            <a:pPr>
              <a:defRPr/>
            </a:pPr>
            <a:r>
              <a:rPr sz="1000">
                <a:solidFill>
                  <a:srgbClr val="FF0000"/>
                </a:solidFill>
              </a:rPr>
              <a:t>(за 20 рабочих дней до списания суммы налога с ЕНС)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ПАТЕНТНАЯ СИСТЕМА 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(налоговый калькулятор) </a:t>
            </a:r>
            <a:br>
              <a:rPr lang="ru-RU" sz="1800" b="1"/>
            </a:br>
            <a:endParaRPr lang="ru-RU" sz="900" b="1"/>
          </a:p>
        </p:txBody>
      </p:sp>
      <p:pic>
        <p:nvPicPr>
          <p:cNvPr id="5" name="Picture 5" descr="http://qrcoder.ru/code/?https%3A%2F%2Fpatent.nalog.ru&amp;4&amp;0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381722" y="3117765"/>
            <a:ext cx="1673466" cy="1673467"/>
          </a:xfrm>
          <a:prstGeom prst="rect">
            <a:avLst/>
          </a:prstGeom>
          <a:noFill/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196736" y="6330651"/>
            <a:ext cx="6986277" cy="4446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b="0" i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с. Староалейское, с. Новоегорьевское</a:t>
            </a:r>
            <a:r>
              <a:rPr>
                <a:solidFill>
                  <a:schemeClr val="bg1"/>
                </a:solidFill>
              </a:rPr>
              <a:t> (4 группа МО)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96735" y="1586254"/>
            <a:ext cx="6061793" cy="4395289"/>
          </a:xfrm>
          <a:prstGeom prst="rect">
            <a:avLst/>
          </a:prstGeom>
        </p:spPr>
      </p:pic>
      <p:sp>
        <p:nvSpPr>
          <p:cNvPr id="8" name="" hidden="0"/>
          <p:cNvSpPr/>
          <p:nvPr isPhoto="0" userDrawn="0"/>
        </p:nvSpPr>
        <p:spPr bwMode="auto">
          <a:xfrm flipH="0" flipV="0">
            <a:off x="3371706" y="5207643"/>
            <a:ext cx="5090131" cy="67286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>
                <a:solidFill>
                  <a:srgbClr val="FF0000"/>
                </a:solidFill>
              </a:rPr>
              <a:t>без учета возможного снижения на размер уплаченных страховых взносов</a:t>
            </a:r>
            <a:endParaRPr>
              <a:solidFill>
                <a:srgbClr val="FF0000"/>
              </a:solidFill>
            </a:endParaRPr>
          </a:p>
          <a:p>
            <a:pPr>
              <a:defRPr/>
            </a:pPr>
            <a:r>
              <a:rPr sz="1000">
                <a:solidFill>
                  <a:srgbClr val="FF0000"/>
                </a:solidFill>
              </a:rPr>
              <a:t>форма уведомления для снижения - приказ ФНС от 26.03.2021 № ЕД-7-3/218@ </a:t>
            </a:r>
            <a:endParaRPr sz="1000">
              <a:solidFill>
                <a:srgbClr val="FF0000"/>
              </a:solidFill>
            </a:endParaRPr>
          </a:p>
          <a:p>
            <a:pPr>
              <a:defRPr/>
            </a:pPr>
            <a:r>
              <a:rPr sz="1000">
                <a:solidFill>
                  <a:srgbClr val="FF0000"/>
                </a:solidFill>
              </a:rPr>
              <a:t>(за 20 рабочих дней до списания суммы налога с ЕНС)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" name="Прямоугольник 4" hidden="0"/>
          <p:cNvSpPr/>
          <p:nvPr isPhoto="0" userDrawn="0"/>
        </p:nvSpPr>
        <p:spPr bwMode="auto">
          <a:xfrm>
            <a:off x="5922889" y="2420887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https://patent.nalog.ru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79512" y="1001180"/>
            <a:ext cx="8640960" cy="50604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ФЕДЕРАЛЬНЫЙ ЗАКОН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422-ФЗ от 27.11.2018</a:t>
            </a:r>
            <a:b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О ПРОВЕДЕНИИ ЭКСПЕРИМЕНТА ПО УСТАНОВЛЕНИЮ СПЕЦИАЛЬНОГО НАЛОГОВОГО РЕЖИМА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НАЛОГ НА ПРОФЕССИОНАЛЬНЫЙ ДОХОД» 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7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ЗАКОН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АЛТАЙСКОГО КРАЯ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25-ЗС от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06.05.2020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«О ВВЕДЕНИИ НА ТЕРРИТОРИИ АЛТАЙСКОГО КРАЯ СПЕЦИАЛЬНОГО НАЛОГОВОГО РЕЖИМА «НАЛОГ НА ПРОФЕССИОНАЛЬНЫЙ ДОХОД»</a:t>
            </a:r>
            <a:endParaRPr/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8" y="134076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2" y="6291876"/>
            <a:ext cx="8229600" cy="52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3204" y="2636912"/>
            <a:ext cx="8229600" cy="3456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Г Л А В А  26.2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(Налогового кодекса Российской Федерации)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У П Р О Щ Е Н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А Я   С И С Т Е М А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 А Л О Г О 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Б Л О Ж Е Н И Я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ru-RU" sz="3200" b="1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8" y="134076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2" y="6291876"/>
            <a:ext cx="8229600" cy="52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59632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НАЛОГ НА ПРОФЕССИОНАЛЬНЫЙ ДОХОД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(налог для самозанятых действует с 2019 года на 10 лет)</a:t>
            </a:r>
            <a:br>
              <a:rPr lang="ru-RU" sz="1800" b="1">
                <a:solidFill>
                  <a:srgbClr val="FF0000"/>
                </a:solidFill>
              </a:rPr>
            </a:br>
            <a:endParaRPr lang="ru-RU" sz="900" b="1">
              <a:solidFill>
                <a:srgbClr val="FF0000"/>
              </a:solidFill>
            </a:endParaRPr>
          </a:p>
        </p:txBody>
      </p:sp>
      <p:pic>
        <p:nvPicPr>
          <p:cNvPr id="5" name="Picture 6" descr="C:\Users\Kuchinskiy\Downloads\C__fakepath_ifns (1)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911694" y="5344928"/>
            <a:ext cx="1033208" cy="1070108"/>
          </a:xfrm>
          <a:prstGeom prst="rect">
            <a:avLst/>
          </a:prstGeom>
          <a:noFill/>
        </p:spPr>
      </p:pic>
      <p:sp>
        <p:nvSpPr>
          <p:cNvPr id="6" name="TextBox 16" hidden="0"/>
          <p:cNvSpPr>
            <a:spLocks noAdjustHandles="0" noChangeArrowheads="0"/>
          </p:cNvSpPr>
          <p:nvPr isPhoto="0" userDrawn="0"/>
        </p:nvSpPr>
        <p:spPr bwMode="auto">
          <a:xfrm>
            <a:off x="185293" y="1556786"/>
            <a:ext cx="8425872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 территории региона действует с 01.07.2020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На сегодня в Алтайском крае зарегистрировано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более 155,5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тыс. чел. </a:t>
            </a:r>
            <a:endParaRPr/>
          </a:p>
        </p:txBody>
      </p:sp>
      <p:grpSp>
        <p:nvGrpSpPr>
          <p:cNvPr id="7" name="Группа 2" hidden="0"/>
          <p:cNvGrpSpPr/>
          <p:nvPr isPhoto="0" userDrawn="0"/>
        </p:nvGrpSpPr>
        <p:grpSpPr bwMode="auto">
          <a:xfrm>
            <a:off x="183330" y="2654322"/>
            <a:ext cx="8845160" cy="3236837"/>
            <a:chOff x="0" y="0"/>
            <a:chExt cx="8845160" cy="3236837"/>
          </a:xfrm>
        </p:grpSpPr>
        <p:sp>
          <p:nvSpPr>
            <p:cNvPr id="8" name="Прямоугольник 1" hidden="0"/>
            <p:cNvSpPr/>
            <p:nvPr isPhoto="0" userDrawn="0"/>
          </p:nvSpPr>
          <p:spPr bwMode="auto">
            <a:xfrm>
              <a:off x="0" y="965977"/>
              <a:ext cx="2725811" cy="27748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Times New Roman"/>
                  <a:cs typeface="Times New Roman"/>
                </a:rPr>
                <a:t>Условия для применения</a:t>
              </a:r>
              <a:endParaRPr lang="ru-RU"/>
            </a:p>
          </p:txBody>
        </p:sp>
        <p:sp>
          <p:nvSpPr>
            <p:cNvPr id="9" name="Прямоугольник 5" hidden="0"/>
            <p:cNvSpPr/>
            <p:nvPr isPhoto="0" userDrawn="0"/>
          </p:nvSpPr>
          <p:spPr bwMode="auto">
            <a:xfrm>
              <a:off x="2952328" y="965977"/>
              <a:ext cx="5892832" cy="27748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д</a:t>
              </a: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оход не более 2,4 млн. в год и отсутствие работников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8" hidden="0"/>
            <p:cNvSpPr/>
            <p:nvPr isPhoto="0" userDrawn="0"/>
          </p:nvSpPr>
          <p:spPr bwMode="auto">
            <a:xfrm>
              <a:off x="0" y="1505570"/>
              <a:ext cx="1701812" cy="4062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Times New Roman"/>
                  <a:cs typeface="Times New Roman"/>
                </a:rPr>
                <a:t>Ставка налога</a:t>
              </a:r>
              <a:endParaRPr lang="ru-RU"/>
            </a:p>
          </p:txBody>
        </p:sp>
        <p:sp>
          <p:nvSpPr>
            <p:cNvPr id="11" name="Прямоугольник 9" hidden="0"/>
            <p:cNvSpPr/>
            <p:nvPr isPhoto="0" userDrawn="0"/>
          </p:nvSpPr>
          <p:spPr bwMode="auto">
            <a:xfrm>
              <a:off x="2952328" y="1505570"/>
              <a:ext cx="5430589" cy="4062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4% и 6% (в зависимости кому оказываются услуги)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0" hidden="0"/>
            <p:cNvSpPr/>
            <p:nvPr isPhoto="0" userDrawn="0"/>
          </p:nvSpPr>
          <p:spPr bwMode="auto">
            <a:xfrm>
              <a:off x="0" y="2020971"/>
              <a:ext cx="2453557" cy="58757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Times New Roman"/>
                  <a:cs typeface="Times New Roman"/>
                </a:rPr>
                <a:t>Постановка и снятие</a:t>
              </a:r>
              <a:endParaRPr/>
            </a:p>
            <a:p>
              <a:pPr>
                <a:defRPr/>
              </a:pPr>
              <a:r>
                <a:rPr lang="ru-RU" b="1" i="1">
                  <a:latin typeface="Times New Roman"/>
                  <a:cs typeface="Times New Roman"/>
                </a:rPr>
                <a:t>с учета</a:t>
              </a:r>
              <a:endParaRPr lang="ru-RU"/>
            </a:p>
          </p:txBody>
        </p:sp>
        <p:sp>
          <p:nvSpPr>
            <p:cNvPr id="13" name="Прямоугольник 11" hidden="0"/>
            <p:cNvSpPr/>
            <p:nvPr isPhoto="0" userDrawn="0"/>
          </p:nvSpPr>
          <p:spPr bwMode="auto">
            <a:xfrm>
              <a:off x="2952327" y="2020971"/>
              <a:ext cx="5107488" cy="58757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все взаимодействие с налоговым органом через </a:t>
              </a:r>
              <a:endParaRPr/>
            </a:p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мобильное приложение «Мой налог»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4" hidden="0"/>
            <p:cNvSpPr/>
            <p:nvPr isPhoto="0" userDrawn="0"/>
          </p:nvSpPr>
          <p:spPr bwMode="auto">
            <a:xfrm>
              <a:off x="0" y="2830572"/>
              <a:ext cx="1561646" cy="4062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Times New Roman"/>
                  <a:cs typeface="Times New Roman"/>
                </a:rPr>
                <a:t>Срок оплаты</a:t>
              </a:r>
              <a:endParaRPr lang="ru-RU"/>
            </a:p>
          </p:txBody>
        </p:sp>
        <p:sp>
          <p:nvSpPr>
            <p:cNvPr id="15" name="Прямоугольник 15" hidden="0"/>
            <p:cNvSpPr/>
            <p:nvPr isPhoto="0" userDrawn="0"/>
          </p:nvSpPr>
          <p:spPr bwMode="auto">
            <a:xfrm>
              <a:off x="2952328" y="2830572"/>
              <a:ext cx="4764964" cy="3657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28-го числа месяца следующего за истекшим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29" hidden="0"/>
            <p:cNvSpPr/>
            <p:nvPr isPhoto="0" userDrawn="0"/>
          </p:nvSpPr>
          <p:spPr bwMode="auto">
            <a:xfrm>
              <a:off x="14171" y="62318"/>
              <a:ext cx="267855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latin typeface="Times New Roman"/>
                  <a:cs typeface="Times New Roman"/>
                </a:rPr>
                <a:t>Кто может применять</a:t>
              </a:r>
              <a:endParaRPr lang="ru-RU"/>
            </a:p>
          </p:txBody>
        </p:sp>
        <p:sp>
          <p:nvSpPr>
            <p:cNvPr id="17" name="Прямоугольник 30" hidden="0"/>
            <p:cNvSpPr/>
            <p:nvPr isPhoto="0" userDrawn="0"/>
          </p:nvSpPr>
          <p:spPr bwMode="auto">
            <a:xfrm>
              <a:off x="2991809" y="0"/>
              <a:ext cx="5147628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и</a:t>
              </a: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ндивидуальные предприниматели и граждане, </a:t>
              </a:r>
              <a:endParaRPr/>
            </a:p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самостоятельно осуществляющие </a:t>
              </a:r>
              <a:endParaRPr/>
            </a:p>
            <a:p>
              <a:pPr>
                <a:defRPr/>
              </a:pPr>
              <a:r>
                <a:rPr lang="ru-RU" b="1" i="1">
                  <a:solidFill>
                    <a:srgbClr val="FF0000"/>
                  </a:solidFill>
                  <a:latin typeface="Times New Roman"/>
                  <a:cs typeface="Times New Roman"/>
                </a:rPr>
                <a:t>трудовую деятельность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59632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НАЛОГ НА ПРОФЕССИОНАЛЬНЫЙ ДОХОД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(налог для самозанятых действует с 2019 года на 10 лет)</a:t>
            </a:r>
            <a:br>
              <a:rPr lang="ru-RU" sz="1800" b="1">
                <a:solidFill>
                  <a:srgbClr val="FF0000"/>
                </a:solidFill>
              </a:rPr>
            </a:br>
            <a:endParaRPr lang="ru-RU" sz="900" b="1">
              <a:solidFill>
                <a:srgbClr val="FF0000"/>
              </a:solidFill>
            </a:endParaRPr>
          </a:p>
        </p:txBody>
      </p:sp>
      <p:pic>
        <p:nvPicPr>
          <p:cNvPr id="5" name="Picture 6" descr="C:\Users\Kuchinskiy\Downloads\C__fakepath_ifns (1)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372810" y="4998110"/>
            <a:ext cx="1033208" cy="1070108"/>
          </a:xfrm>
          <a:prstGeom prst="rect">
            <a:avLst/>
          </a:prstGeom>
          <a:noFill/>
        </p:spPr>
      </p:pic>
      <p:sp>
        <p:nvSpPr>
          <p:cNvPr id="6" name="TextBox 17" hidden="0"/>
          <p:cNvSpPr>
            <a:spLocks noAdjustHandles="0" noChangeArrowheads="0"/>
          </p:cNvSpPr>
          <p:nvPr isPhoto="0" userDrawn="0"/>
        </p:nvSpPr>
        <p:spPr bwMode="auto">
          <a:xfrm>
            <a:off x="5690552" y="481627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ПОДРОБНО О</a:t>
            </a:r>
            <a:endParaRPr/>
          </a:p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СПЕЦРЕЖИМЕ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18" hidden="0"/>
          <p:cNvSpPr/>
          <p:nvPr isPhoto="0" userDrawn="0"/>
        </p:nvSpPr>
        <p:spPr bwMode="auto">
          <a:xfrm>
            <a:off x="5796327" y="5990212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https://npd.nalog.ru</a:t>
            </a:r>
            <a:endParaRPr lang="ru-RU"/>
          </a:p>
        </p:txBody>
      </p:sp>
      <p:pic>
        <p:nvPicPr>
          <p:cNvPr id="8" name="Picture 4" descr="http://qrcoder.ru/code/?https%3A%2F%2Fnpd.nalog.ru&amp;8&amp;0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50939" y="4899973"/>
            <a:ext cx="1072689" cy="1072689"/>
          </a:xfrm>
          <a:prstGeom prst="rect">
            <a:avLst/>
          </a:prstGeom>
          <a:noFill/>
        </p:spPr>
      </p:pic>
      <p:sp>
        <p:nvSpPr>
          <p:cNvPr id="9" name="Прямоугольник 19" hidden="0"/>
          <p:cNvSpPr/>
          <p:nvPr isPhoto="0" userDrawn="0"/>
        </p:nvSpPr>
        <p:spPr bwMode="auto">
          <a:xfrm>
            <a:off x="3472822" y="1584786"/>
            <a:ext cx="49588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>
                <a:latin typeface="Times New Roman"/>
                <a:cs typeface="Times New Roman"/>
              </a:rPr>
              <a:t>    Ограничения </a:t>
            </a:r>
            <a:r>
              <a:rPr lang="ru-RU" b="1" i="1">
                <a:latin typeface="Times New Roman"/>
                <a:cs typeface="Times New Roman"/>
              </a:rPr>
              <a:t>на </a:t>
            </a:r>
            <a:r>
              <a:rPr lang="ru-RU" b="1" i="1">
                <a:latin typeface="Times New Roman"/>
                <a:cs typeface="Times New Roman"/>
              </a:rPr>
              <a:t>применение</a:t>
            </a:r>
            <a:endParaRPr/>
          </a:p>
          <a:p>
            <a:pPr>
              <a:defRPr/>
            </a:pPr>
            <a:endParaRPr lang="ru-RU" b="1" i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  - реализация подакцизных товаров;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  - перепродажа товаров;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  - добыча </a:t>
            </a:r>
            <a:r>
              <a:rPr lang="ru-RU" sz="1600">
                <a:latin typeface="Times New Roman"/>
                <a:cs typeface="Times New Roman"/>
              </a:rPr>
              <a:t>полезных </a:t>
            </a:r>
            <a:r>
              <a:rPr lang="ru-RU" sz="1600">
                <a:latin typeface="Times New Roman"/>
                <a:cs typeface="Times New Roman"/>
              </a:rPr>
              <a:t>ископаемых;</a:t>
            </a: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  - наличие </a:t>
            </a:r>
            <a:r>
              <a:rPr lang="ru-RU" sz="1600">
                <a:latin typeface="Times New Roman"/>
                <a:cs typeface="Times New Roman"/>
              </a:rPr>
              <a:t>наемных </a:t>
            </a:r>
            <a:r>
              <a:rPr lang="ru-RU" sz="1600">
                <a:latin typeface="Times New Roman"/>
                <a:cs typeface="Times New Roman"/>
              </a:rPr>
              <a:t>работников;</a:t>
            </a: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  - агентские договоры;</a:t>
            </a: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  - превышение доходов 2,4 млн. рублей;</a:t>
            </a: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endParaRPr lang="ru-RU" sz="1600" b="1" i="1" u="sng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 b="1" i="1" u="sng">
                <a:latin typeface="Times New Roman"/>
                <a:cs typeface="Times New Roman"/>
              </a:rPr>
              <a:t>и ряд других, указанных в статье 4 закона 422-ФЗ</a:t>
            </a:r>
            <a:endParaRPr/>
          </a:p>
        </p:txBody>
      </p:sp>
      <p:pic>
        <p:nvPicPr>
          <p:cNvPr id="10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108144" y="1936475"/>
            <a:ext cx="1456699" cy="1742594"/>
          </a:xfrm>
          <a:prstGeom prst="rect">
            <a:avLst/>
          </a:prstGeom>
          <a:noFill/>
        </p:spPr>
      </p:pic>
      <p:sp>
        <p:nvSpPr>
          <p:cNvPr id="11" name="TextBox 8" hidden="0"/>
          <p:cNvSpPr>
            <a:spLocks noAdjustHandles="0" noChangeArrowheads="0"/>
          </p:cNvSpPr>
          <p:nvPr isPhoto="0" userDrawn="0"/>
        </p:nvSpPr>
        <p:spPr bwMode="auto">
          <a:xfrm>
            <a:off x="157475" y="4787860"/>
            <a:ext cx="324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ПРОВЕРИТЬ СТАТУС САМОЗАНЯТОГО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" hidden="0"/>
          <p:cNvSpPr/>
          <p:nvPr isPhoto="0" userDrawn="0"/>
        </p:nvSpPr>
        <p:spPr bwMode="auto">
          <a:xfrm>
            <a:off x="177489" y="5982423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https://npd.nalog.ru/check-status/</a:t>
            </a:r>
            <a:endParaRPr lang="ru-RU"/>
          </a:p>
        </p:txBody>
      </p:sp>
      <p:pic>
        <p:nvPicPr>
          <p:cNvPr id="13" name="Picture 2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2881340" y="4883400"/>
            <a:ext cx="987566" cy="106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79511" y="1001179"/>
            <a:ext cx="8640959" cy="50604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ФЕДЕРАЛЬНЫЙ ЗАКОН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17</a:t>
            </a: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-ФЗ от 25.02.2022</a:t>
            </a:r>
            <a:b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14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 проведении эксперимента по установлению специального налогового режима «Автоматизированная упрощенная система налогообложения</a:t>
            </a:r>
            <a:r>
              <a:rPr lang="ru-RU" sz="2400" b="1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1800" b="1">
                <a:solidFill>
                  <a:srgbClr val="FF0000"/>
                </a:solidFill>
                <a:latin typeface="Times New Roman"/>
                <a:cs typeface="Times New Roman"/>
              </a:rPr>
              <a:t>до 31.12.2027 года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rgbClr val="FF0000"/>
                </a:solidFill>
                <a:latin typeface="Times New Roman"/>
                <a:cs typeface="Times New Roman"/>
              </a:rPr>
              <a:t>с 01.01.2025</a:t>
            </a: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регионам дано право вводить на своих территориях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(федеральный закон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от 29.10.2024 № 362-ФЗ</a:t>
            </a:r>
            <a: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br>
              <a:rPr lang="ru-RU" sz="1200" b="0" i="0" u="none" strike="noStrike" cap="none" spc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крае на этапе обсуждения</a:t>
            </a:r>
            <a:r>
              <a:rPr lang="ru-RU" sz="1200" b="0" i="0" u="none" strike="noStrike" cap="none" spc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)</a:t>
            </a:r>
            <a:endParaRPr/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7" y="1340767"/>
            <a:ext cx="7128792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1" y="6291875"/>
            <a:ext cx="8229600" cy="5214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46512" y="3088861"/>
            <a:ext cx="8229600" cy="3203014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Экспериментальный режим 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вправе использовать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юридические лица и индивидуальные предприниматели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с численностью наемных работников </a:t>
            </a:r>
            <a: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до 5 человек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и уровнем годового дохода </a:t>
            </a:r>
            <a: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до 60 млн. рублей. </a:t>
            </a:r>
            <a:b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</a:br>
            <a:b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Налог </a:t>
            </a:r>
            <a: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исчисляется налоговым органом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и ежемесячно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предъявляется плательщику для оплаты.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Обязанн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ости налогового агента по НДФЛ за работников переходят к специальным кредитным уполномоченным организациям, в которых у налогоплательщика должен быть открыт расчетный счет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2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(в настоящее время перечень кредитных организаций состоит из 10 банков).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Страховые в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зносы за себя и работников </a:t>
            </a:r>
            <a: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не уплачиваются,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за исключением страхования от несчастных случаев на производстве. </a:t>
            </a: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b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</a:b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Предусмотрены </a:t>
            </a:r>
            <a:r>
              <a:rPr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повышенные налоговые ставки</a:t>
            </a:r>
            <a:r>
              <a:rPr sz="1600" b="1">
                <a:solidFill>
                  <a:schemeClr val="accent3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.</a:t>
            </a:r>
            <a:endParaRPr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8" y="1340768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2" y="6291876"/>
            <a:ext cx="8229600" cy="52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1043607" y="1340767"/>
            <a:ext cx="7128792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1" y="6291875"/>
            <a:ext cx="8229600" cy="5214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223853" y="2011978"/>
            <a:ext cx="7958352" cy="5181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1800" b="0">
                <a:latin typeface="PT Astra Serif"/>
                <a:ea typeface="PT Astra Serif"/>
                <a:cs typeface="PT Astra Serif"/>
              </a:rPr>
              <a:t>Сравнительная таблица традиционного УСН и экспериментального АУСН</a:t>
            </a:r>
            <a:endParaRPr sz="1800"/>
          </a:p>
        </p:txBody>
      </p:sp>
      <p:graphicFrame>
        <p:nvGraphicFramePr>
          <p:cNvPr id="7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3853" y="2362050"/>
          <a:ext cx="8565337" cy="398777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{A27945EA-4D28-BA44-A938-27ACBF76BEEC}</a:tableStyleId>
              </a:tblPr>
              <a:tblGrid>
                <a:gridCol w="2091697"/>
                <a:gridCol w="1704514"/>
                <a:gridCol w="1528688"/>
                <a:gridCol w="1880341"/>
                <a:gridCol w="1347395"/>
              </a:tblGrid>
              <a:tr h="369707">
                <a:tc>
                  <a:txBody>
                    <a:bodyPr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УСН</a:t>
                      </a:r>
                      <a:endParaRPr sz="140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АУСН</a:t>
                      </a:r>
                      <a:endParaRPr sz="140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58444">
                <a:tc>
                  <a:txBody>
                    <a:bodyPr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«Доходы»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«Доходы-расходы»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«Доходы»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«Доходы-расходы»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80381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Плательщики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ЮЛ и ИП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ЮЛ и ИП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59470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Совмещение налоговых режимов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Да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Нет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49463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Количество работников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130 чел.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5 чел.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80381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Годовой доход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450 млн. рублей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60 млн. рублей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80381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Налоговый период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год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месяц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91151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Ставка налога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6 %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15 </a:t>
                      </a:r>
                      <a:r>
                        <a:rPr sz="1200">
                          <a:latin typeface="PT Astra Serif"/>
                          <a:ea typeface="PT Astra Serif"/>
                          <a:cs typeface="PT Astra Serif"/>
                        </a:rPr>
                        <a:t>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100">
                          <a:latin typeface="PT Astra Serif"/>
                          <a:ea typeface="PT Astra Serif"/>
                          <a:cs typeface="PT Astra Serif"/>
                        </a:rPr>
                        <a:t>(мин. налог 1 %)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8 %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20 %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100" b="0">
                          <a:latin typeface="PT Astra Serif"/>
                          <a:ea typeface="PT Astra Serif"/>
                          <a:cs typeface="PT Astra Serif"/>
                        </a:rPr>
                        <a:t>(мин. налог 3 %)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621345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Уплата налога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по итогу года, 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авансовые платежи ежеквартально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ежемесячно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1043607" y="1340767"/>
            <a:ext cx="7128792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5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1" y="6291875"/>
            <a:ext cx="8229600" cy="5214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223852" y="2011977"/>
            <a:ext cx="7958351" cy="5181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1800" b="0">
                <a:latin typeface="PT Astra Serif"/>
                <a:ea typeface="PT Astra Serif"/>
                <a:cs typeface="PT Astra Serif"/>
              </a:rPr>
              <a:t>Сравнительная таблица традиционного УСН и экспериментальнгого АУСН</a:t>
            </a:r>
            <a:endParaRPr sz="1800"/>
          </a:p>
        </p:txBody>
      </p:sp>
      <p:graphicFrame>
        <p:nvGraphicFramePr>
          <p:cNvPr id="7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3852" y="2360855"/>
          <a:ext cx="8555999" cy="414252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{A27945EA-4D28-BA44-A938-27ACBF76BEEC}</a:tableStyleId>
              </a:tblPr>
              <a:tblGrid>
                <a:gridCol w="2089413"/>
                <a:gridCol w="1702652"/>
                <a:gridCol w="1527019"/>
                <a:gridCol w="1878288"/>
                <a:gridCol w="1345924"/>
              </a:tblGrid>
              <a:tr h="374103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200" b="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УСН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АУСН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27379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Обязанность налогового агента по НДФЛ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Да, самостоятельно</a:t>
                      </a:r>
                      <a:endParaRPr sz="1200" b="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Да, </a:t>
                      </a:r>
                      <a:endParaRPr sz="1200" b="0"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через уполномоченный банк</a:t>
                      </a:r>
                      <a:endParaRPr sz="1200" b="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916723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Уплата страховых взносов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Да, в фиксированном размере за себя и 30 % от ФОТ за работников</a:t>
                      </a:r>
                      <a:endParaRPr sz="1200" b="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Нет, за исключением от несчастных случаев на производстве в фиксированном размере и не зависит от количества работников</a:t>
                      </a:r>
                      <a:endParaRPr sz="1200" b="0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188719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Отчетность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декларация (ежегодно )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«+»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,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   плюс за работников: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6-НДФЛ (ежеквартально)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«+»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РСВ 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(ежеквартально)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«+»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перс.свед. 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(ежемесячно)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«+»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ЕФС-1 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(ежеквартально)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«+»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декларация (ежегодно )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«-»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,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   плюс за работников: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6-НДФЛ (ежеквартально)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«-»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РСВ 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(ежеквартально)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«-»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перс.свед. 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(ежемесячно)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«-»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ЕФС-1 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(ежеквартально)</a:t>
                      </a: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sz="1200" b="1">
                          <a:latin typeface="PT Astra Serif"/>
                          <a:ea typeface="PT Astra Serif"/>
                          <a:cs typeface="PT Astra Serif"/>
                        </a:rPr>
                        <a:t>«+»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74319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Плательщик НДС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Да, с 2025 года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Нет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57199"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PT Astra Serif"/>
                          <a:ea typeface="PT Astra Serif"/>
                          <a:cs typeface="PT Astra Serif"/>
                        </a:rPr>
                        <a:t>Куда поступает</a:t>
                      </a:r>
                      <a:endParaRPr sz="1400" b="1"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0">
                          <a:latin typeface="PT Astra Serif"/>
                          <a:ea typeface="PT Astra Serif"/>
                          <a:cs typeface="PT Astra Serif"/>
                        </a:rPr>
                        <a:t>КБ - 100 %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marL="76199" marR="7619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>
                          <a:latin typeface="PT Astra Serif"/>
                          <a:ea typeface="PT Astra Serif"/>
                          <a:cs typeface="PT Astra Serif"/>
                        </a:rPr>
                        <a:t>ФБ - 46 %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  <a:p>
                      <a:pPr marL="76199" marR="7619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>
                          <a:latin typeface="PT Astra Serif"/>
                          <a:ea typeface="PT Astra Serif"/>
                          <a:cs typeface="PT Astra Serif"/>
                        </a:rPr>
                        <a:t>КБ - 54 %</a:t>
                      </a:r>
                      <a:endParaRPr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3203" y="2636911"/>
            <a:ext cx="8229600" cy="34563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Г Л А В А  34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(Налогового кодекса Российской Федерации)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С Т Р А Х О В Ы Е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В З Н О С Ы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ru-RU" sz="3200" b="1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7" y="1340767"/>
            <a:ext cx="7128792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1" y="6291875"/>
            <a:ext cx="8229600" cy="5214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187623" y="404663"/>
            <a:ext cx="2439317" cy="504055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r>
              <a:rPr lang="ru-RU" sz="1800"/>
              <a:t>СТРАХОВЫЕ ВЗНОСЫ</a:t>
            </a:r>
            <a:endParaRPr lang="ru-RU" sz="900" b="1"/>
          </a:p>
        </p:txBody>
      </p:sp>
      <p:grpSp>
        <p:nvGrpSpPr>
          <p:cNvPr id="5" name="Схема 2" hidden="0"/>
          <p:cNvGrpSpPr/>
          <p:nvPr isPhoto="0" userDrawn="0"/>
        </p:nvGrpSpPr>
        <p:grpSpPr bwMode="auto">
          <a:xfrm>
            <a:off x="180435" y="1680270"/>
            <a:ext cx="8780208" cy="4696443"/>
            <a:chOff x="0" y="0"/>
            <a:chExt cx="8780208" cy="4696443"/>
          </a:xfrm>
        </p:grpSpPr>
        <p:sp>
          <p:nvSpPr>
            <p:cNvPr id="6" name="" hidden="0"/>
            <p:cNvSpPr/>
            <p:nvPr isPhoto="0" userDrawn="0"/>
          </p:nvSpPr>
          <p:spPr bwMode="auto">
            <a:xfrm>
              <a:off x="6512940" y="1250364"/>
              <a:ext cx="91440" cy="349741"/>
            </a:xfrm>
            <a:custGeom>
              <a:avLst/>
              <a:gdLst/>
              <a:ahLst/>
              <a:cxnLst/>
              <a:rect l="0" t="0" r="0" b="0"/>
              <a:pathLst>
                <a:path w="91440" h="349741" fill="norm" stroke="1" extrusionOk="0">
                  <a:moveTo>
                    <a:pt x="45720" y="0"/>
                  </a:moveTo>
                  <a:lnTo>
                    <a:pt x="45720" y="199710"/>
                  </a:lnTo>
                  <a:lnTo>
                    <a:pt x="56603" y="199710"/>
                  </a:lnTo>
                  <a:lnTo>
                    <a:pt x="56603" y="349741"/>
                  </a:lnTo>
                </a:path>
              </a:pathLst>
            </a:custGeom>
            <a:noFill/>
            <a:ln w="11429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" hidden="0"/>
            <p:cNvSpPr/>
            <p:nvPr isPhoto="0" userDrawn="0"/>
          </p:nvSpPr>
          <p:spPr bwMode="auto">
            <a:xfrm>
              <a:off x="4090851" y="301800"/>
              <a:ext cx="2467811" cy="446091"/>
            </a:xfrm>
            <a:custGeom>
              <a:avLst/>
              <a:gdLst/>
              <a:ahLst/>
              <a:cxnLst/>
              <a:rect l="0" t="0" r="0" b="0"/>
              <a:pathLst>
                <a:path w="2467811" h="446091" fill="norm" stroke="1" extrusionOk="0">
                  <a:moveTo>
                    <a:pt x="0" y="0"/>
                  </a:moveTo>
                  <a:lnTo>
                    <a:pt x="0" y="296061"/>
                  </a:lnTo>
                  <a:lnTo>
                    <a:pt x="2467811" y="296061"/>
                  </a:lnTo>
                  <a:lnTo>
                    <a:pt x="2467811" y="446091"/>
                  </a:lnTo>
                </a:path>
              </a:pathLst>
            </a:custGeom>
            <a:noFill/>
            <a:ln w="11429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" hidden="0"/>
            <p:cNvSpPr/>
            <p:nvPr isPhoto="0" userDrawn="0"/>
          </p:nvSpPr>
          <p:spPr bwMode="auto">
            <a:xfrm>
              <a:off x="2110803" y="2601564"/>
              <a:ext cx="1171243" cy="517554"/>
            </a:xfrm>
            <a:custGeom>
              <a:avLst/>
              <a:gdLst/>
              <a:ahLst/>
              <a:cxnLst/>
              <a:rect l="0" t="0" r="0" b="0"/>
              <a:pathLst>
                <a:path w="1171243" h="517554" fill="norm" stroke="1" extrusionOk="0">
                  <a:moveTo>
                    <a:pt x="0" y="0"/>
                  </a:moveTo>
                  <a:lnTo>
                    <a:pt x="0" y="367524"/>
                  </a:lnTo>
                  <a:lnTo>
                    <a:pt x="1171243" y="367524"/>
                  </a:lnTo>
                  <a:lnTo>
                    <a:pt x="1171243" y="517554"/>
                  </a:lnTo>
                </a:path>
              </a:pathLst>
            </a:custGeom>
            <a:noFill/>
            <a:ln w="11429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" hidden="0"/>
            <p:cNvSpPr/>
            <p:nvPr isPhoto="0" userDrawn="0"/>
          </p:nvSpPr>
          <p:spPr bwMode="auto">
            <a:xfrm>
              <a:off x="941251" y="2601564"/>
              <a:ext cx="1169551" cy="517554"/>
            </a:xfrm>
            <a:custGeom>
              <a:avLst/>
              <a:gdLst/>
              <a:ahLst/>
              <a:cxnLst/>
              <a:rect l="0" t="0" r="0" b="0"/>
              <a:pathLst>
                <a:path w="1169551" h="517554" fill="norm" stroke="1" extrusionOk="0">
                  <a:moveTo>
                    <a:pt x="1169551" y="0"/>
                  </a:moveTo>
                  <a:lnTo>
                    <a:pt x="1169551" y="367524"/>
                  </a:lnTo>
                  <a:lnTo>
                    <a:pt x="0" y="367524"/>
                  </a:lnTo>
                  <a:lnTo>
                    <a:pt x="0" y="517554"/>
                  </a:lnTo>
                </a:path>
              </a:pathLst>
            </a:custGeom>
            <a:noFill/>
            <a:ln w="11429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" hidden="0"/>
            <p:cNvSpPr/>
            <p:nvPr isPhoto="0" userDrawn="0"/>
          </p:nvSpPr>
          <p:spPr bwMode="auto">
            <a:xfrm>
              <a:off x="2065083" y="1250364"/>
              <a:ext cx="91440" cy="322807"/>
            </a:xfrm>
            <a:custGeom>
              <a:avLst/>
              <a:gdLst/>
              <a:ahLst/>
              <a:cxnLst/>
              <a:rect l="0" t="0" r="0" b="0"/>
              <a:pathLst>
                <a:path w="91440" h="322807" fill="norm" stroke="1" extrusionOk="0">
                  <a:moveTo>
                    <a:pt x="50481" y="0"/>
                  </a:moveTo>
                  <a:lnTo>
                    <a:pt x="50481" y="172777"/>
                  </a:lnTo>
                  <a:lnTo>
                    <a:pt x="45720" y="172777"/>
                  </a:lnTo>
                  <a:lnTo>
                    <a:pt x="45720" y="322807"/>
                  </a:lnTo>
                </a:path>
              </a:pathLst>
            </a:custGeom>
            <a:noFill/>
            <a:ln w="11429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" hidden="0"/>
            <p:cNvSpPr/>
            <p:nvPr isPhoto="0" userDrawn="0"/>
          </p:nvSpPr>
          <p:spPr bwMode="auto">
            <a:xfrm>
              <a:off x="2115567" y="301800"/>
              <a:ext cx="1975284" cy="446091"/>
            </a:xfrm>
            <a:custGeom>
              <a:avLst/>
              <a:gdLst/>
              <a:ahLst/>
              <a:cxnLst/>
              <a:rect l="0" t="0" r="0" b="0"/>
              <a:pathLst>
                <a:path w="1975284" h="446091" fill="norm" stroke="1" extrusionOk="0">
                  <a:moveTo>
                    <a:pt x="1975284" y="0"/>
                  </a:moveTo>
                  <a:lnTo>
                    <a:pt x="1975284" y="296061"/>
                  </a:lnTo>
                  <a:lnTo>
                    <a:pt x="0" y="296061"/>
                  </a:lnTo>
                  <a:lnTo>
                    <a:pt x="0" y="446091"/>
                  </a:lnTo>
                </a:path>
              </a:pathLst>
            </a:custGeom>
            <a:noFill/>
            <a:ln w="11429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" hidden="0"/>
            <p:cNvSpPr/>
            <p:nvPr isPhoto="0" userDrawn="0"/>
          </p:nvSpPr>
          <p:spPr bwMode="auto">
            <a:xfrm>
              <a:off x="1540833" y="0"/>
              <a:ext cx="5100032" cy="301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3" name="" hidden="0"/>
            <p:cNvSpPr/>
            <p:nvPr isPhoto="0" userDrawn="0"/>
          </p:nvSpPr>
          <p:spPr bwMode="auto">
            <a:xfrm>
              <a:off x="1720779" y="170947"/>
              <a:ext cx="5100032" cy="301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Times New Roman"/>
                  <a:cs typeface="Times New Roman"/>
                </a:rPr>
                <a:t>Плательщики страховых взносов</a:t>
              </a:r>
              <a:endParaRPr/>
            </a:p>
          </p:txBody>
        </p:sp>
        <p:sp>
          <p:nvSpPr>
            <p:cNvPr id="14" name="" hidden="0"/>
            <p:cNvSpPr/>
            <p:nvPr isPhoto="0" userDrawn="0"/>
          </p:nvSpPr>
          <p:spPr bwMode="auto">
            <a:xfrm>
              <a:off x="73963" y="747892"/>
              <a:ext cx="4083203" cy="50247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5" name="" hidden="0"/>
            <p:cNvSpPr/>
            <p:nvPr isPhoto="0" userDrawn="0"/>
          </p:nvSpPr>
          <p:spPr bwMode="auto">
            <a:xfrm>
              <a:off x="253909" y="918840"/>
              <a:ext cx="4083203" cy="502472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Производящие выплаты физическим лицам</a:t>
              </a:r>
              <a:endParaRPr/>
            </a:p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(</a:t>
              </a:r>
              <a:r>
                <a:rPr lang="ru-RU" sz="1400" b="1">
                  <a:latin typeface="Times New Roman"/>
                  <a:cs typeface="Times New Roman"/>
                </a:rPr>
                <a:t>РАБОТОДАТЕЛИ</a:t>
              </a:r>
              <a:r>
                <a:rPr lang="ru-RU" sz="1000">
                  <a:latin typeface="Times New Roman"/>
                  <a:cs typeface="Times New Roman"/>
                </a:rPr>
                <a:t>)</a:t>
              </a:r>
              <a:endParaRPr lang="ru-RU" sz="1000">
                <a:latin typeface="Times New Roman"/>
                <a:cs typeface="Times New Roman"/>
              </a:endParaRPr>
            </a:p>
          </p:txBody>
        </p:sp>
        <p:sp>
          <p:nvSpPr>
            <p:cNvPr id="16" name="" hidden="0"/>
            <p:cNvSpPr/>
            <p:nvPr isPhoto="0" userDrawn="0"/>
          </p:nvSpPr>
          <p:spPr bwMode="auto">
            <a:xfrm>
              <a:off x="121771" y="1573173"/>
              <a:ext cx="3978064" cy="10283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" hidden="0"/>
            <p:cNvSpPr/>
            <p:nvPr isPhoto="0" userDrawn="0"/>
          </p:nvSpPr>
          <p:spPr bwMode="auto">
            <a:xfrm>
              <a:off x="301717" y="1744119"/>
              <a:ext cx="3978064" cy="10283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Times New Roman"/>
                  <a:cs typeface="Times New Roman"/>
                </a:rPr>
                <a:t>РАСЧИТЫВАЕТСЯ                          УФК</a:t>
              </a:r>
              <a:endParaRPr/>
            </a:p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исходя из размера фонда оплаты труда</a:t>
              </a:r>
              <a:endParaRPr/>
            </a:p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ОПС – 22% (10%)</a:t>
              </a:r>
              <a:endParaRPr lang="ru-RU" sz="900">
                <a:latin typeface="Times New Roman"/>
                <a:cs typeface="Times New Roman"/>
              </a:endParaRPr>
            </a:p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ОСС – 2,9% (0%)</a:t>
              </a:r>
              <a:endParaRPr/>
            </a:p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ОМС – 5,1% (5%)</a:t>
              </a:r>
              <a:endParaRPr lang="ru-RU" sz="1000">
                <a:latin typeface="Times New Roman"/>
                <a:cs typeface="Times New Roman"/>
              </a:endParaRPr>
            </a:p>
          </p:txBody>
        </p:sp>
        <p:sp>
          <p:nvSpPr>
            <p:cNvPr id="18" name="" hidden="0"/>
            <p:cNvSpPr/>
            <p:nvPr isPhoto="0" userDrawn="0"/>
          </p:nvSpPr>
          <p:spPr bwMode="auto">
            <a:xfrm>
              <a:off x="0" y="3119118"/>
              <a:ext cx="1882508" cy="10283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9" name="" hidden="0"/>
            <p:cNvSpPr/>
            <p:nvPr isPhoto="0" userDrawn="0"/>
          </p:nvSpPr>
          <p:spPr bwMode="auto">
            <a:xfrm>
              <a:off x="179946" y="3290067"/>
              <a:ext cx="1882508" cy="10283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Times New Roman"/>
                  <a:cs typeface="Times New Roman"/>
                </a:rPr>
                <a:t>УПЛАЧИВАЮТСЯ</a:t>
              </a:r>
              <a:endParaRPr/>
            </a:p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подлежат уплате в срок не позднее 28-го числа следующего календарного месяца</a:t>
              </a:r>
              <a:endParaRPr lang="ru-RU" sz="1000"/>
            </a:p>
          </p:txBody>
        </p:sp>
        <p:sp>
          <p:nvSpPr>
            <p:cNvPr id="20" name="" hidden="0"/>
            <p:cNvSpPr/>
            <p:nvPr isPhoto="0" userDrawn="0"/>
          </p:nvSpPr>
          <p:spPr bwMode="auto">
            <a:xfrm>
              <a:off x="2290595" y="3119118"/>
              <a:ext cx="1982902" cy="128277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1" name="" hidden="0"/>
            <p:cNvSpPr/>
            <p:nvPr isPhoto="0" userDrawn="0"/>
          </p:nvSpPr>
          <p:spPr bwMode="auto">
            <a:xfrm flipH="0" flipV="0">
              <a:off x="2470542" y="3290067"/>
              <a:ext cx="1982901" cy="1406376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39" tIns="53339" rIns="53339" bIns="53339" numCol="1" spcCol="1268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Times New Roman"/>
                  <a:cs typeface="Times New Roman"/>
                </a:rPr>
                <a:t>ОТЧЕТНОСТЬ</a:t>
              </a:r>
              <a:endParaRPr/>
            </a:p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0">
                  <a:latin typeface="Times New Roman"/>
                  <a:cs typeface="Times New Roman"/>
                </a:rPr>
                <a:t>- ежемесячно до 25 числа следующего месяца (Перс. сведения в ИФНС)</a:t>
              </a:r>
              <a:endParaRPr/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800" b="0">
                  <a:latin typeface="Times New Roman"/>
                  <a:cs typeface="Times New Roman"/>
                </a:rPr>
                <a:t>- ежеквартально до 25 числа следующего месяца (РСВ в ИФНС) </a:t>
              </a:r>
              <a:endParaRPr/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800" b="0">
                  <a:latin typeface="Times New Roman"/>
                  <a:cs typeface="Times New Roman"/>
                </a:rPr>
                <a:t>- </a:t>
              </a:r>
              <a:r>
                <a:rPr lang="ru-RU" sz="8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ежеквартально</a:t>
              </a:r>
              <a:r>
                <a:rPr lang="ru-RU" sz="800" b="0">
                  <a:latin typeface="Times New Roman"/>
                  <a:cs typeface="Times New Roman"/>
                </a:rPr>
                <a:t> </a:t>
              </a:r>
              <a:r>
                <a:rPr lang="ru-RU" sz="8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до 25 числа следующего месяца</a:t>
              </a:r>
              <a:r>
                <a:rPr lang="ru-RU" sz="800" b="0">
                  <a:latin typeface="Times New Roman"/>
                  <a:cs typeface="Times New Roman"/>
                </a:rPr>
                <a:t> (ЕФС-1 в СФР)</a:t>
              </a:r>
              <a:endParaRPr/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800" b="0">
                  <a:latin typeface="Times New Roman"/>
                  <a:cs typeface="Times New Roman"/>
                </a:rPr>
                <a:t>- на следующий день после приема или увольнения работника (подраздел </a:t>
              </a:r>
              <a:r>
                <a:rPr lang="ru-RU" sz="8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1.1 раздела 1 ЕФС-1 в СФР</a:t>
              </a:r>
              <a:r>
                <a:rPr lang="ru-RU" sz="800" b="0">
                  <a:latin typeface="Times New Roman"/>
                  <a:cs typeface="Times New Roman"/>
                </a:rPr>
                <a:t>), до 25 числа при переводе</a:t>
              </a:r>
              <a:endParaRPr/>
            </a:p>
          </p:txBody>
        </p:sp>
        <p:sp>
          <p:nvSpPr>
            <p:cNvPr id="22" name="" hidden="0"/>
            <p:cNvSpPr/>
            <p:nvPr isPhoto="0" userDrawn="0"/>
          </p:nvSpPr>
          <p:spPr bwMode="auto">
            <a:xfrm>
              <a:off x="4517059" y="747892"/>
              <a:ext cx="4083203" cy="50247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3" name="" hidden="0"/>
            <p:cNvSpPr/>
            <p:nvPr isPhoto="0" userDrawn="0"/>
          </p:nvSpPr>
          <p:spPr bwMode="auto">
            <a:xfrm>
              <a:off x="4697005" y="918840"/>
              <a:ext cx="4083203" cy="502472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latin typeface="Times New Roman"/>
                  <a:cs typeface="Times New Roman"/>
                </a:rPr>
                <a:t>Не производящие выплаты физическим лицам</a:t>
              </a:r>
              <a:endParaRPr/>
            </a:p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latin typeface="Times New Roman"/>
                  <a:cs typeface="Times New Roman"/>
                </a:rPr>
                <a:t>(ИП БЕЗ НАЕМНЫХ РАБОТНИКОВ)</a:t>
              </a:r>
              <a:endParaRPr lang="ru-RU" sz="1400" b="1">
                <a:latin typeface="Times New Roman"/>
                <a:cs typeface="Times New Roman"/>
              </a:endParaRPr>
            </a:p>
          </p:txBody>
        </p:sp>
        <p:sp>
          <p:nvSpPr>
            <p:cNvPr id="24" name="" hidden="0"/>
            <p:cNvSpPr/>
            <p:nvPr isPhoto="0" userDrawn="0"/>
          </p:nvSpPr>
          <p:spPr bwMode="auto">
            <a:xfrm>
              <a:off x="4631403" y="1600105"/>
              <a:ext cx="3876277" cy="255940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5" name="" hidden="0"/>
            <p:cNvSpPr/>
            <p:nvPr isPhoto="0" userDrawn="0"/>
          </p:nvSpPr>
          <p:spPr bwMode="auto">
            <a:xfrm flipH="0" flipV="0">
              <a:off x="4627525" y="1630496"/>
              <a:ext cx="3868615" cy="23348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45720" tIns="45720" rIns="45720" bIns="45720" numCol="1" spcCol="1268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latin typeface="Times New Roman"/>
                  <a:cs typeface="Times New Roman"/>
                </a:rPr>
                <a:t>УПЛАЧИВАЮТСЯ В ФИКСИРОВАННОМ РАЗМЕРЕ </a:t>
              </a:r>
              <a:endParaRPr/>
            </a:p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0">
                  <a:latin typeface="Times New Roman"/>
                  <a:cs typeface="Times New Roman"/>
                </a:rPr>
                <a:t>(в любое время в течение года до 31.12)</a:t>
              </a:r>
              <a:endParaRPr/>
            </a:p>
            <a:p>
              <a:pPr lvl="0" algn="l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		</a:t>
              </a:r>
              <a:r>
                <a:rPr lang="ru-RU" sz="1200" b="1">
                  <a:latin typeface="Times New Roman"/>
                  <a:cs typeface="Times New Roman"/>
                </a:rPr>
                <a:t>2024</a:t>
              </a:r>
              <a:r>
                <a:rPr lang="ru-RU" sz="1200">
                  <a:latin typeface="Times New Roman"/>
                  <a:cs typeface="Times New Roman"/>
                </a:rPr>
                <a:t>		</a:t>
              </a:r>
              <a:r>
                <a:rPr lang="ru-RU" sz="1200" b="1">
                  <a:latin typeface="Times New Roman"/>
                  <a:cs typeface="Times New Roman"/>
                </a:rPr>
                <a:t>2025</a:t>
              </a:r>
              <a:r>
                <a:rPr lang="ru-RU" sz="1200">
                  <a:latin typeface="Times New Roman"/>
                  <a:cs typeface="Times New Roman"/>
                </a:rPr>
                <a:t>		</a:t>
              </a:r>
              <a:r>
                <a:rPr lang="ru-RU" sz="1200" b="1">
                  <a:latin typeface="Times New Roman"/>
                  <a:cs typeface="Times New Roman"/>
                </a:rPr>
                <a:t>2026 </a:t>
              </a:r>
              <a:endParaRPr lang="ru-RU" sz="1200" b="1">
                <a:latin typeface="Times New Roman"/>
                <a:cs typeface="Times New Roman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>
                <a:latin typeface="Times New Roman"/>
                <a:cs typeface="Times New Roman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>
                  <a:latin typeface="Times New Roman"/>
                  <a:cs typeface="Times New Roman"/>
                </a:rPr>
                <a:t>на ОПС 	49</a:t>
              </a:r>
              <a:r>
                <a:rPr lang="ru-RU" sz="12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 500</a:t>
              </a:r>
              <a:r>
                <a:rPr lang="ru-RU" sz="1200">
                  <a:latin typeface="Times New Roman"/>
                  <a:cs typeface="Times New Roman"/>
                </a:rPr>
                <a:t> руб.	</a:t>
              </a:r>
              <a:r>
                <a:rPr lang="ru-RU" sz="12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53 658</a:t>
              </a:r>
              <a:r>
                <a:rPr lang="ru-RU" sz="1200">
                  <a:latin typeface="Times New Roman"/>
                  <a:cs typeface="Times New Roman"/>
                </a:rPr>
                <a:t> руб.	57 390 руб.</a:t>
              </a:r>
              <a:endParaRPr lang="ru-RU" sz="1200">
                <a:latin typeface="Times New Roman"/>
                <a:cs typeface="Times New Roman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>
                  <a:latin typeface="Times New Roman"/>
                  <a:cs typeface="Times New Roman"/>
                </a:rPr>
                <a:t>_______________________________________________</a:t>
              </a:r>
              <a:endParaRPr/>
            </a:p>
            <a:p>
              <a:pPr marL="0" marR="0" lvl="0" indent="0" algn="just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400">
                <a:latin typeface="Times New Roman"/>
                <a:cs typeface="Times New Roman"/>
              </a:endParaRPr>
            </a:p>
            <a:p>
              <a:pPr marL="0" marR="0" lvl="0" indent="0" algn="just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>
                  <a:latin typeface="Times New Roman"/>
                  <a:cs typeface="Times New Roman"/>
                </a:rPr>
                <a:t>(если величина дохода превышает 300 000 рублей, дополнительно уплачивается плюс 1% с суммы превышения, но не более 8 кратного размера фиксированной суммы, установленной на соответствующий год, до 01.04 следующего </a:t>
              </a:r>
              <a:r>
                <a:rPr lang="ru-RU" sz="1000">
                  <a:latin typeface="Times New Roman"/>
                  <a:cs typeface="Times New Roman"/>
                </a:rPr>
                <a:t>года</a:t>
              </a:r>
              <a:r>
                <a:rPr lang="ru-RU" sz="1000">
                  <a:latin typeface="Times New Roman"/>
                  <a:cs typeface="Times New Roman"/>
                </a:rPr>
                <a:t>) за 2023 год - 293</a:t>
              </a:r>
              <a:r>
                <a:rPr lang="ru-RU" sz="10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 784 р.</a:t>
              </a:r>
              <a:r>
                <a:rPr lang="ru-RU" sz="1000" b="0" i="0" u="none" strike="noStrike" cap="none" spc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</a:rPr>
                <a:t>, за 2024 год - 327 071 р.</a:t>
              </a:r>
              <a:endParaRPr sz="1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id="26" name="TextBox 4" hidden="0"/>
          <p:cNvSpPr>
            <a:spLocks noAdjustHandles="0" noChangeArrowheads="0"/>
          </p:cNvSpPr>
          <p:nvPr isPhoto="0" userDrawn="0"/>
        </p:nvSpPr>
        <p:spPr bwMode="auto">
          <a:xfrm>
            <a:off x="4644008" y="5842336"/>
            <a:ext cx="73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F0000"/>
                </a:solidFill>
              </a:rPr>
              <a:t>!!!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27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6662266" y="5983768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0000"/>
                </a:solidFill>
              </a:rPr>
              <a:t>разъяснения </a:t>
            </a:r>
            <a:r>
              <a:rPr lang="ru-RU" sz="1100" b="1">
                <a:solidFill>
                  <a:srgbClr val="FF0000"/>
                </a:solidFill>
              </a:rPr>
              <a:t>ФНС  России от 01.09.2020 № БС-4-11/14090</a:t>
            </a:r>
            <a:endParaRPr/>
          </a:p>
        </p:txBody>
      </p:sp>
      <p:sp>
        <p:nvSpPr>
          <p:cNvPr id="28" name="TextBox 6" hidden="0"/>
          <p:cNvSpPr>
            <a:spLocks noAdjustHandles="0" noChangeArrowheads="0"/>
          </p:cNvSpPr>
          <p:nvPr isPhoto="0" userDrawn="0"/>
        </p:nvSpPr>
        <p:spPr bwMode="auto">
          <a:xfrm>
            <a:off x="5162121" y="5985435"/>
            <a:ext cx="5302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для </a:t>
            </a:r>
            <a:br>
              <a:rPr lang="ru-RU" sz="1100" b="1">
                <a:solidFill>
                  <a:srgbClr val="FF0000"/>
                </a:solidFill>
              </a:rPr>
            </a:br>
            <a:r>
              <a:rPr lang="ru-RU" sz="1100" b="1">
                <a:solidFill>
                  <a:srgbClr val="FF0000"/>
                </a:solidFill>
              </a:rPr>
              <a:t>УСН</a:t>
            </a:r>
            <a:endParaRPr lang="ru-RU" sz="1100" b="1">
              <a:solidFill>
                <a:srgbClr val="FF0000"/>
              </a:solidFill>
            </a:endParaRPr>
          </a:p>
        </p:txBody>
      </p:sp>
      <p:sp>
        <p:nvSpPr>
          <p:cNvPr id="29" name="TextBox 7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5445894" y="5934634"/>
            <a:ext cx="1083577" cy="449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15 %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30" name="Стрелка вправо 8" hidden="0"/>
          <p:cNvSpPr/>
          <p:nvPr isPhoto="0" userDrawn="0"/>
        </p:nvSpPr>
        <p:spPr bwMode="auto">
          <a:xfrm>
            <a:off x="6346341" y="6122624"/>
            <a:ext cx="353535" cy="17426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" hidden="0"/>
          <p:cNvSpPr/>
          <p:nvPr isPhoto="0" userDrawn="0"/>
        </p:nvSpPr>
        <p:spPr bwMode="auto">
          <a:xfrm flipH="0" flipV="0">
            <a:off x="1574724" y="3919338"/>
            <a:ext cx="235940" cy="1747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" hidden="0"/>
          <p:cNvSpPr/>
          <p:nvPr isPhoto="0" userDrawn="0"/>
        </p:nvSpPr>
        <p:spPr bwMode="auto">
          <a:xfrm flipH="0" flipV="0">
            <a:off x="1749494" y="3748214"/>
            <a:ext cx="1468073" cy="17373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600">
                <a:solidFill>
                  <a:srgbClr val="FF0000"/>
                </a:solidFill>
              </a:rPr>
              <a:t>ЕД.ТАРИФ </a:t>
            </a:r>
            <a:r>
              <a:rPr sz="1600">
                <a:solidFill>
                  <a:srgbClr val="FF0000"/>
                </a:solidFill>
              </a:rPr>
              <a:t>30%</a:t>
            </a:r>
            <a:r>
              <a:rPr sz="1600"/>
              <a:t> </a:t>
            </a:r>
            <a:r>
              <a:rPr sz="1100">
                <a:solidFill>
                  <a:srgbClr val="FF0000"/>
                </a:solidFill>
              </a:rPr>
              <a:t>с 2023 года</a:t>
            </a:r>
            <a:endParaRPr sz="1100"/>
          </a:p>
        </p:txBody>
      </p:sp>
      <p:sp>
        <p:nvSpPr>
          <p:cNvPr id="33" name="" hidden="0"/>
          <p:cNvSpPr/>
          <p:nvPr isPhoto="0" userDrawn="0"/>
        </p:nvSpPr>
        <p:spPr bwMode="auto">
          <a:xfrm flipH="0" flipV="0">
            <a:off x="3208830" y="3704142"/>
            <a:ext cx="1031146" cy="640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200"/>
              <a:t>ОПС-72,8%</a:t>
            </a:r>
            <a:endParaRPr sz="1200"/>
          </a:p>
          <a:p>
            <a:pPr>
              <a:defRPr/>
            </a:pPr>
            <a:r>
              <a:rPr sz="1200"/>
              <a:t>ОСС-8,9 %</a:t>
            </a:r>
            <a:endParaRPr sz="1200"/>
          </a:p>
          <a:p>
            <a:pPr>
              <a:defRPr/>
            </a:pPr>
            <a:r>
              <a:rPr sz="1200"/>
              <a:t>ОМС-18,3%</a:t>
            </a:r>
            <a:endParaRPr sz="1200"/>
          </a:p>
        </p:txBody>
      </p:sp>
      <p:sp>
        <p:nvSpPr>
          <p:cNvPr id="34" name="" hidden="0"/>
          <p:cNvSpPr/>
          <p:nvPr isPhoto="0" userDrawn="0"/>
        </p:nvSpPr>
        <p:spPr bwMode="auto">
          <a:xfrm flipH="0" flipV="0">
            <a:off x="2902980" y="3901860"/>
            <a:ext cx="235939" cy="17476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" hidden="0"/>
          <p:cNvSpPr/>
          <p:nvPr isPhoto="0" userDrawn="0"/>
        </p:nvSpPr>
        <p:spPr bwMode="auto">
          <a:xfrm flipH="0" flipV="0">
            <a:off x="2620141" y="4277041"/>
            <a:ext cx="1904999" cy="219806"/>
          </a:xfrm>
          <a:prstGeom prst="rect">
            <a:avLst/>
          </a:prstGeom>
          <a:noFill/>
          <a:ln w="19049">
            <a:solidFill>
              <a:srgbClr val="FF0000"/>
            </a:solidFill>
            <a:prstDash val="sysDash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000">
                <a:solidFill>
                  <a:schemeClr val="tx1"/>
                </a:solidFill>
              </a:rPr>
              <a:t>33 660</a:t>
            </a:r>
            <a:r>
              <a:rPr sz="1000">
                <a:solidFill>
                  <a:schemeClr val="tx1"/>
                </a:solidFill>
              </a:rPr>
              <a:t> </a:t>
            </a:r>
            <a:r>
              <a:rPr sz="1000">
                <a:solidFill>
                  <a:schemeClr val="tx1"/>
                </a:solidFill>
              </a:rPr>
              <a:t>руб.</a:t>
            </a:r>
            <a:r>
              <a:rPr sz="1000">
                <a:solidFill>
                  <a:schemeClr val="tx1"/>
                </a:solidFill>
              </a:rPr>
              <a:t> </a:t>
            </a:r>
            <a:r>
              <a:rPr sz="1000"/>
              <a:t>&lt; 15% для СМСП</a:t>
            </a:r>
            <a:endParaRPr sz="1000"/>
          </a:p>
        </p:txBody>
      </p:sp>
      <p:sp>
        <p:nvSpPr>
          <p:cNvPr id="36" name="" hidden="0"/>
          <p:cNvSpPr/>
          <p:nvPr isPhoto="0" userDrawn="0"/>
        </p:nvSpPr>
        <p:spPr bwMode="auto">
          <a:xfrm flipH="0" flipV="0">
            <a:off x="4856868" y="481323"/>
            <a:ext cx="4161406" cy="84610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b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МРОТ 2024 - 19 242, </a:t>
            </a:r>
            <a:endParaRPr b="1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  <a:p>
            <a:pPr>
              <a:defRPr/>
            </a:pPr>
            <a:r>
              <a:rPr b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         с 2025 - 22 440*1,5</a:t>
            </a:r>
            <a:endParaRPr b="1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3202" y="2636910"/>
            <a:ext cx="8229600" cy="345638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ru-RU" sz="2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Закон Алтайского края от 27.11.2003 № 58-ЗС</a:t>
            </a:r>
            <a: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1800" b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в редакции закона от </a:t>
            </a:r>
            <a:r>
              <a:rPr lang="ru-RU" sz="1800" b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31.08.2022 от 70-ЗС</a:t>
            </a:r>
            <a:br>
              <a:rPr lang="ru-RU" sz="18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НАЛОГ НА ИМУЩЕСТВО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ОРГАНИЗАЦИЙ</a:t>
            </a: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ru-RU" sz="3200" b="1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6" y="1340766"/>
            <a:ext cx="7128792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0" y="6291874"/>
            <a:ext cx="8229600" cy="521498"/>
          </a:xfrm>
          <a:prstGeom prst="rect">
            <a:avLst/>
          </a:prstGeom>
        </p:spPr>
        <p:txBody>
          <a:bodyPr lIns="91422" tIns="91422" rIns="91422" bIns="91422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61206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800"/>
              <a:t>НАЛОГ НА ИМУЩЕСТВО ОРГАНИЗАЦИЙ</a:t>
            </a:r>
            <a:endParaRPr lang="ru-RU" sz="900" b="1"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272720" y="2068823"/>
            <a:ext cx="8712573" cy="724318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 b="1">
                <a:latin typeface="Times New Roman"/>
                <a:ea typeface="Times New Roman"/>
                <a:cs typeface="Times New Roman"/>
              </a:rPr>
              <a:t>СТ. 1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2. Налоговая база в отношении объектов недвижимого имущества, указанных в </a:t>
            </a:r>
            <a:r>
              <a:rPr sz="1200">
                <a:latin typeface="Times New Roman"/>
                <a:ea typeface="Times New Roman"/>
                <a:cs typeface="Times New Roman"/>
              </a:rPr>
              <a:t>пунктах 1</a:t>
            </a:r>
            <a:r>
              <a:rPr sz="1200">
                <a:latin typeface="Times New Roman"/>
                <a:ea typeface="Times New Roman"/>
                <a:cs typeface="Times New Roman"/>
              </a:rPr>
              <a:t> и </a:t>
            </a:r>
            <a:r>
              <a:rPr sz="1200">
                <a:latin typeface="Times New Roman"/>
                <a:ea typeface="Times New Roman"/>
                <a:cs typeface="Times New Roman"/>
              </a:rPr>
              <a:t>2 части 1</a:t>
            </a:r>
            <a:r>
              <a:rPr sz="1200">
                <a:latin typeface="Times New Roman"/>
                <a:ea typeface="Times New Roman"/>
                <a:cs typeface="Times New Roman"/>
              </a:rPr>
              <a:t> настоящей статьи, </a:t>
            </a:r>
            <a:r>
              <a: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уменьшается на величину кадастровой стоимости 300 квадратных метров </a:t>
            </a:r>
            <a:r>
              <a:rPr sz="1200">
                <a:latin typeface="Times New Roman"/>
                <a:ea typeface="Times New Roman"/>
                <a:cs typeface="Times New Roman"/>
              </a:rPr>
              <a:t>площади объекта недвижимого имущества на одного налогоплательщика в отношении одного объекта по выбору налогоплательщика при одновременном соблюдении следующих условий: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1) налогоплательщик является субъектом малого и среднего предпринимательства;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2) налогоплательщик состоит на учете в налоговых органах не менее чем два календарных года, предшествующих налоговому периоду, в котором налоговая база подлежит уменьшению;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3) объект недвижимого имущества, подлежащий налогообложению, стоит на государственном кадастровом учете и включается в ежегодно утверждаемый Перечень объектов недвижимого имущества, налоговая база в отношении которых определяется как кадастровая стоимость,</a:t>
            </a:r>
            <a:r>
              <a:rPr sz="1200">
                <a:latin typeface="Times New Roman"/>
                <a:ea typeface="Times New Roman"/>
                <a:cs typeface="Times New Roman"/>
              </a:rPr>
              <a:t> не менее двух последовательных лет, предшествующих налоговому периоду;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4) среднесписочная численность работников налогоплательщика за предшествующий налоговый период составила не менее трех человек;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5) среднемесячная заработная плата в расчете на одного наемного работника за предшествующий налоговый период, отраженная в соответствующей налоговой отчетности, составляет: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а) для налогоплательщика, объект недвижимого имущества которого расположен на территории городского округа, - не менее двукратной величины прожиточного минимума трудоспособного населения, установленной в Алтайском крае на начало налогового периода;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marL="0" marR="0" indent="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б) для налогоплательщика, объект недвижимого имущества которого расположен на территории муниципального района (округа), - не менее двукратной величины прожиточного минимума трудоспособного населения, установленной в Алтайском крае на начало налогового пер</a:t>
            </a:r>
            <a:r>
              <a:rPr sz="1200">
                <a:latin typeface="Times New Roman"/>
                <a:ea typeface="Times New Roman"/>
                <a:cs typeface="Times New Roman"/>
              </a:rPr>
              <a:t>иода, скорректированной на коэффициент 0,8.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200">
                <a:latin typeface="Times New Roman"/>
                <a:ea typeface="Times New Roman"/>
                <a:cs typeface="Times New Roman"/>
              </a:rPr>
              <a:t>3. В случае если в результате уменьшения налоговой базы в соответствии с </a:t>
            </a:r>
            <a:r>
              <a:rPr sz="1200">
                <a:latin typeface="Times New Roman"/>
                <a:ea typeface="Times New Roman"/>
                <a:cs typeface="Times New Roman"/>
              </a:rPr>
              <a:t>частью 2</a:t>
            </a:r>
            <a:r>
              <a:rPr sz="1200">
                <a:latin typeface="Times New Roman"/>
                <a:ea typeface="Times New Roman"/>
                <a:cs typeface="Times New Roman"/>
              </a:rPr>
              <a:t> настоящей статьи налоговая база принимает отрицательное значение, в целях исчисления налога такая налоговая база принимается равной нулю.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366102" y="1517867"/>
            <a:ext cx="8460441" cy="50426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Autofit/>
          </a:bodyPr>
          <a:p>
            <a:pPr algn="ctr">
              <a:defRPr/>
            </a:pPr>
            <a:r>
              <a:rPr sz="1400" b="0" i="0" u="none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Закон Алтайского края от 27.11.2003 N 58-ЗС </a:t>
            </a:r>
            <a:endParaRPr sz="1400" b="0" i="0" u="none">
              <a:solidFill>
                <a:srgbClr val="000000"/>
              </a:solidFill>
              <a:latin typeface="PT Serif"/>
              <a:ea typeface="PT Serif"/>
              <a:cs typeface="PT Serif"/>
            </a:endParaRPr>
          </a:p>
          <a:p>
            <a:pPr algn="ctr">
              <a:defRPr/>
            </a:pPr>
            <a:r>
              <a:rPr sz="1400" b="0" i="0" u="none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"</a:t>
            </a:r>
            <a:r>
              <a:rPr sz="1400" b="0" i="0" u="none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О налоге на имущество организаций на территории Алтайского края</a:t>
            </a:r>
            <a:r>
              <a:rPr sz="1400" b="0" i="0" u="none">
                <a:solidFill>
                  <a:srgbClr val="000000"/>
                </a:solidFill>
                <a:latin typeface="PT Serif"/>
                <a:ea typeface="PT Serif"/>
                <a:cs typeface="PT Serif"/>
              </a:rPr>
              <a:t>"</a:t>
            </a:r>
            <a:endParaRPr/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6527529" y="923897"/>
            <a:ext cx="2439088" cy="3698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b="1">
                <a:solidFill>
                  <a:srgbClr val="FF0000"/>
                </a:solidFill>
                <a:latin typeface="PT Serif"/>
                <a:ea typeface="PT Serif"/>
                <a:cs typeface="PT Serif"/>
              </a:rPr>
              <a:t>* с 01.01.2023 года</a:t>
            </a:r>
            <a:endParaRPr b="1">
              <a:solidFill>
                <a:srgbClr val="FF0000"/>
              </a:solidFill>
              <a:latin typeface="PT Serif"/>
              <a:ea typeface="PT Serif"/>
              <a:cs typeface="PT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(основные положения)</a:t>
            </a:r>
            <a:r>
              <a:rPr lang="ru-RU" sz="1800"/>
              <a:t> </a:t>
            </a:r>
            <a:br>
              <a:rPr lang="ru-RU" sz="1800" b="1"/>
            </a:br>
            <a:endParaRPr lang="ru-RU" sz="900" b="1"/>
          </a:p>
        </p:txBody>
      </p:sp>
      <p:grpSp>
        <p:nvGrpSpPr>
          <p:cNvPr id="6" name="Схема 1" hidden="0"/>
          <p:cNvGrpSpPr/>
          <p:nvPr isPhoto="0" userDrawn="0"/>
        </p:nvGrpSpPr>
        <p:grpSpPr bwMode="auto">
          <a:xfrm>
            <a:off x="251520" y="1628800"/>
            <a:ext cx="8712968" cy="4752528"/>
            <a:chOff x="0" y="0"/>
            <a:chExt cx="8712968" cy="4752528"/>
          </a:xfrm>
        </p:grpSpPr>
        <p:sp>
          <p:nvSpPr>
            <p:cNvPr id="7" name="" hidden="0"/>
            <p:cNvSpPr/>
            <p:nvPr isPhoto="0" userDrawn="0"/>
          </p:nvSpPr>
          <p:spPr bwMode="auto">
            <a:xfrm rot="10800000">
              <a:off x="864075" y="145207"/>
              <a:ext cx="7271972" cy="489022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Установлена главой 26.2  (ст. 346.11 – 346.25)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/>
                  <a:cs typeface="Times New Roman"/>
                </a:rPr>
                <a:t>Налогового кодекса Российской Федерации</a:t>
              </a:r>
              <a:endParaRPr lang="ru-RU" sz="16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" hidden="0"/>
            <p:cNvSpPr/>
            <p:nvPr isPhoto="0" userDrawn="0"/>
          </p:nvSpPr>
          <p:spPr bwMode="auto">
            <a:xfrm>
              <a:off x="353423" y="324"/>
              <a:ext cx="714746" cy="714746"/>
            </a:xfrm>
            <a:prstGeom prst="ellipse">
              <a:avLst/>
            </a:prstGeom>
            <a:blipFill>
              <a:blip r:embed="rId3"/>
              <a:srcRect l="0" t="23878" r="0" b="8554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" hidden="0"/>
            <p:cNvSpPr/>
            <p:nvPr isPhoto="0" userDrawn="0"/>
          </p:nvSpPr>
          <p:spPr bwMode="auto">
            <a:xfrm rot="10800000">
              <a:off x="792112" y="797180"/>
              <a:ext cx="7379975" cy="757187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Применяется юридическими лицами и индивидуальными предпринимателями</a:t>
              </a:r>
              <a:r>
                <a:rPr lang="ru-RU" sz="1600">
                  <a:solidFill>
                    <a:schemeClr val="tx1"/>
                  </a:solidFill>
                  <a:latin typeface="Times New Roman"/>
                  <a:cs typeface="Times New Roman"/>
                </a:rPr>
                <a:t>, 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solidFill>
                    <a:schemeClr val="tx1"/>
                  </a:solidFill>
                  <a:latin typeface="Times New Roman"/>
                  <a:cs typeface="Times New Roman"/>
                </a:rPr>
                <a:t>отвечающим требованиям ст. 346.12 Налогового кодекса Российской Федерации</a:t>
              </a:r>
              <a:endParaRPr lang="ru-RU" sz="12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" hidden="0"/>
            <p:cNvSpPr/>
            <p:nvPr isPhoto="0" userDrawn="0"/>
          </p:nvSpPr>
          <p:spPr bwMode="auto">
            <a:xfrm>
              <a:off x="353423" y="797180"/>
              <a:ext cx="714746" cy="714746"/>
            </a:xfrm>
            <a:prstGeom prst="ellipse">
              <a:avLst/>
            </a:prstGeom>
            <a:blipFill>
              <a:blip r:embed="rId4"/>
              <a:srcRect l="18505" t="-1743" r="18504" b="-1742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" hidden="0"/>
            <p:cNvSpPr/>
            <p:nvPr isPhoto="0" userDrawn="0"/>
          </p:nvSpPr>
          <p:spPr bwMode="auto">
            <a:xfrm rot="10800000">
              <a:off x="792112" y="1738914"/>
              <a:ext cx="7379975" cy="759653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Имеет два объекта налогообложения (на выбор)</a:t>
              </a:r>
              <a:r>
                <a:rPr lang="ru-RU" sz="1600">
                  <a:solidFill>
                    <a:schemeClr val="tx1"/>
                  </a:solidFill>
                  <a:latin typeface="Times New Roman"/>
                  <a:cs typeface="Times New Roman"/>
                </a:rPr>
                <a:t>:</a:t>
              </a:r>
              <a:endParaRPr/>
            </a:p>
            <a:p>
              <a:pPr lvl="0" algn="ctr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lvl="0" algn="l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/>
                  <a:cs typeface="Times New Roman"/>
                </a:rPr>
                <a:t>	«доходы» (6%)</a:t>
              </a:r>
              <a:endParaRPr/>
            </a:p>
            <a:p>
              <a:pPr lvl="0" algn="l" defTabSz="711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/>
                  <a:cs typeface="Times New Roman"/>
                </a:rPr>
                <a:t>	«доходы, уменьшенные на величину расходов» (15%)</a:t>
              </a:r>
              <a:endParaRPr lang="ru-RU" sz="16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" hidden="0"/>
            <p:cNvSpPr/>
            <p:nvPr isPhoto="0" userDrawn="0"/>
          </p:nvSpPr>
          <p:spPr bwMode="auto">
            <a:xfrm>
              <a:off x="353423" y="1738917"/>
              <a:ext cx="714746" cy="714746"/>
            </a:xfrm>
            <a:prstGeom prst="ellipse">
              <a:avLst/>
            </a:prstGeom>
            <a:blipFill>
              <a:blip r:embed="rId5"/>
              <a:srcRect l="5357" t="0" r="5355" b="0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" hidden="0"/>
            <p:cNvSpPr/>
            <p:nvPr isPhoto="0" userDrawn="0"/>
          </p:nvSpPr>
          <p:spPr bwMode="auto">
            <a:xfrm rot="10800000">
              <a:off x="792112" y="3823269"/>
              <a:ext cx="7379975" cy="653792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Сумма налога уменьшается на сумму уплаченных</a:t>
              </a:r>
              <a:endParaRPr/>
            </a:p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страховых взносов</a:t>
              </a:r>
              <a:endParaRPr lang="ru-RU" sz="1600" b="1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" hidden="0"/>
            <p:cNvSpPr/>
            <p:nvPr isPhoto="0" userDrawn="0"/>
          </p:nvSpPr>
          <p:spPr bwMode="auto">
            <a:xfrm>
              <a:off x="359999" y="3767276"/>
              <a:ext cx="714746" cy="683997"/>
            </a:xfrm>
            <a:prstGeom prst="ellipse">
              <a:avLst/>
            </a:prstGeom>
            <a:blipFill>
              <a:blip r:embed="rId6"/>
              <a:srcRect l="12500" t="15079" r="18055" b="5555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" hidden="0"/>
            <p:cNvSpPr/>
            <p:nvPr isPhoto="0" userDrawn="0"/>
          </p:nvSpPr>
          <p:spPr bwMode="auto">
            <a:xfrm rot="10800000">
              <a:off x="720091" y="2651405"/>
              <a:ext cx="7487977" cy="981546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31518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chemeClr val="tx1"/>
                  </a:solidFill>
                  <a:latin typeface="Times New Roman"/>
                  <a:cs typeface="Times New Roman"/>
                </a:rPr>
                <a:t>Освобождает от уплаты:</a:t>
              </a:r>
              <a:endParaRPr/>
            </a:p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chemeClr val="tx1"/>
                  </a:solidFill>
                  <a:latin typeface="Times New Roman"/>
                  <a:cs typeface="Times New Roman"/>
                </a:rPr>
                <a:t>      - налога на прибыль организаций, налога на имущество организаций (для ЮЛ)</a:t>
              </a:r>
              <a:br>
                <a:rPr lang="ru-RU" sz="1400">
                  <a:solidFill>
                    <a:schemeClr val="tx1"/>
                  </a:solidFill>
                  <a:latin typeface="Times New Roman"/>
                  <a:cs typeface="Times New Roman"/>
                </a:rPr>
              </a:br>
              <a:r>
                <a:rPr lang="ru-RU" sz="1400">
                  <a:solidFill>
                    <a:schemeClr val="tx1"/>
                  </a:solidFill>
                  <a:latin typeface="Times New Roman"/>
                  <a:cs typeface="Times New Roman"/>
                </a:rPr>
                <a:t>      - налога на доходы физических лиц,  налога на имущество физических лиц (для ИП)</a:t>
              </a:r>
              <a:endParaRPr/>
            </a:p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solidFill>
                    <a:schemeClr val="tx1"/>
                  </a:solidFill>
                  <a:latin typeface="Times New Roman"/>
                  <a:cs typeface="Times New Roman"/>
                </a:rPr>
                <a:t>(</a:t>
              </a:r>
              <a:r>
                <a:rPr lang="ru-RU" sz="1200">
                  <a:solidFill>
                    <a:srgbClr val="FF0000"/>
                  </a:solidFill>
                  <a:latin typeface="Times New Roman"/>
                  <a:cs typeface="Times New Roman"/>
                </a:rPr>
                <a:t>с 2025 года плательщики УСН признаются плательщиками НДС</a:t>
              </a:r>
              <a:r>
                <a:rPr lang="ru-RU" sz="1200">
                  <a:solidFill>
                    <a:schemeClr val="tx1"/>
                  </a:solidFill>
                  <a:latin typeface="Times New Roman"/>
                  <a:cs typeface="Times New Roman"/>
                </a:rPr>
                <a:t>)</a:t>
              </a:r>
              <a:endParaRPr lang="ru-RU" sz="140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" hidden="0"/>
            <p:cNvSpPr/>
            <p:nvPr isPhoto="0" userDrawn="0"/>
          </p:nvSpPr>
          <p:spPr bwMode="auto">
            <a:xfrm>
              <a:off x="353423" y="2796291"/>
              <a:ext cx="714746" cy="714746"/>
            </a:xfrm>
            <a:prstGeom prst="ellipse">
              <a:avLst/>
            </a:prstGeom>
            <a:blipFill>
              <a:blip r:embed="rId7"/>
              <a:stretch/>
            </a:blip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3" y="332655"/>
            <a:ext cx="7560839" cy="61206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800"/>
              <a:t>ДОПОЛНИТЕЛЬНАЯ ИНФОРМАЦИЯ</a:t>
            </a:r>
            <a:endParaRPr lang="ru-RU" sz="900" b="1"/>
          </a:p>
        </p:txBody>
      </p:sp>
      <p:sp>
        <p:nvSpPr>
          <p:cNvPr id="5" name="TextBox 5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5151796" y="388683"/>
            <a:ext cx="397026" cy="788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</a:rPr>
              <a:t>!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6" name="Прямоугольник 10" hidden="0"/>
          <p:cNvSpPr/>
          <p:nvPr isPhoto="0" userDrawn="0"/>
        </p:nvSpPr>
        <p:spPr bwMode="auto">
          <a:xfrm>
            <a:off x="754311" y="3604046"/>
            <a:ext cx="5664954" cy="82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>
                <a:latin typeface="Times New Roman"/>
                <a:cs typeface="Times New Roman"/>
              </a:rPr>
              <a:t>             </a:t>
            </a:r>
            <a:r>
              <a:rPr lang="ru-RU" sz="1600">
                <a:latin typeface="Times New Roman"/>
                <a:cs typeface="Times New Roman"/>
              </a:rPr>
              <a:t>В управлении организована и работает горячая линия по разъяснению особенностей применений специальных режимов налогообложения  </a:t>
            </a:r>
            <a:r>
              <a:rPr lang="ru-RU" sz="1600" u="sng">
                <a:solidFill>
                  <a:srgbClr val="FF0000"/>
                </a:solidFill>
                <a:latin typeface="Times New Roman"/>
                <a:cs typeface="Times New Roman"/>
              </a:rPr>
              <a:t>тел. 8 (3852) 66-89-27 </a:t>
            </a:r>
            <a:endParaRPr lang="ru-RU" sz="1600" u="sng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2" descr="C:\Users\Kuchinskiy\Downloads\png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563070" y="3345140"/>
            <a:ext cx="2160239" cy="13307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93203" y="2132856"/>
            <a:ext cx="8229600" cy="23042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Особенности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применения </a:t>
            </a:r>
            <a:br>
              <a:rPr lang="ru-RU" sz="2000" b="1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специальных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режимов налогообложения </a:t>
            </a:r>
            <a:br>
              <a:rPr lang="ru-RU" sz="2000" b="1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территории Алтайского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</a:rPr>
              <a:t>края</a:t>
            </a:r>
            <a:endParaRPr lang="ru-RU" sz="20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1043607" y="1340767"/>
            <a:ext cx="7128792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Управление Алтайского края по развитию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предпринимательства и рыночной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300" b="1" i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инфраструктуры</a:t>
            </a:r>
            <a:endParaRPr lang="ru-RU" sz="1300" b="1" i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hape 70" hidden="0"/>
          <p:cNvSpPr>
            <a:spLocks noAdjustHandles="0" noChangeArrowheads="0"/>
          </p:cNvSpPr>
          <p:nvPr isPhoto="0" userDrawn="0"/>
        </p:nvSpPr>
        <p:spPr bwMode="auto">
          <a:xfrm>
            <a:off x="590871" y="6291875"/>
            <a:ext cx="8229600" cy="5214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marL="342900" marR="0" lvl="0" indent="-342900" algn="ctr" defTabSz="91440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006666"/>
                </a:solidFill>
                <a:latin typeface="+mj-lt"/>
                <a:ea typeface="Nixie One"/>
                <a:cs typeface="Nixie One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2025</a:t>
            </a:r>
            <a:r>
              <a:rPr lang="ru-RU" sz="160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 год</a:t>
            </a:r>
            <a:endParaRPr lang="ru-RU" sz="1600">
              <a:solidFill>
                <a:schemeClr val="accent5">
                  <a:lumMod val="20000"/>
                  <a:lumOff val="8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(ограничения к применению)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5" hidden="0"/>
          <p:cNvSpPr/>
          <p:nvPr isPhoto="0" userDrawn="0"/>
        </p:nvSpPr>
        <p:spPr bwMode="auto">
          <a:xfrm>
            <a:off x="179507" y="1412775"/>
            <a:ext cx="8788284" cy="375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i="1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i="1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b="1" i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i="1">
                <a:latin typeface="Times New Roman"/>
                <a:cs typeface="Times New Roman"/>
              </a:rPr>
              <a:t>Ограничения </a:t>
            </a:r>
            <a:r>
              <a:rPr lang="ru-RU" b="1" i="1">
                <a:latin typeface="Times New Roman"/>
                <a:cs typeface="Times New Roman"/>
              </a:rPr>
              <a:t>на применение </a:t>
            </a:r>
            <a:r>
              <a:rPr lang="ru-RU" b="1" i="1" u="sng">
                <a:latin typeface="Times New Roman"/>
                <a:cs typeface="Times New Roman"/>
              </a:rPr>
              <a:t>для юридических </a:t>
            </a:r>
            <a:r>
              <a:rPr lang="ru-RU" b="1" i="1" u="sng">
                <a:latin typeface="Times New Roman"/>
                <a:cs typeface="Times New Roman"/>
              </a:rPr>
              <a:t>лиц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457200" algn="just">
              <a:lnSpc>
                <a:spcPct val="150000"/>
              </a:lnSpc>
              <a:defRPr/>
            </a:pPr>
            <a:r>
              <a:rPr lang="ru-RU" sz="1400">
                <a:latin typeface="Times New Roman"/>
                <a:cs typeface="Times New Roman"/>
              </a:rPr>
              <a:t>1</a:t>
            </a:r>
            <a:r>
              <a:rPr lang="ru-RU" sz="1600">
                <a:latin typeface="Times New Roman"/>
                <a:cs typeface="Times New Roman"/>
              </a:rPr>
              <a:t>. </a:t>
            </a:r>
            <a:r>
              <a:rPr lang="ru-RU" sz="1600" b="1" u="sng">
                <a:latin typeface="Times New Roman"/>
                <a:cs typeface="Times New Roman"/>
              </a:rPr>
              <a:t>доходы</a:t>
            </a: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400">
                <a:latin typeface="Times New Roman"/>
                <a:cs typeface="Times New Roman"/>
              </a:rPr>
              <a:t>на момент </a:t>
            </a:r>
            <a:r>
              <a:rPr lang="ru-RU" sz="1400">
                <a:latin typeface="Times New Roman"/>
                <a:cs typeface="Times New Roman"/>
              </a:rPr>
              <a:t>перехода к упрощенной системе налогообложения доходы за девять </a:t>
            </a:r>
            <a:r>
              <a:rPr lang="ru-RU" sz="1400">
                <a:latin typeface="Times New Roman"/>
                <a:cs typeface="Times New Roman"/>
              </a:rPr>
              <a:t>предшествующих месяцев </a:t>
            </a:r>
            <a:r>
              <a:rPr lang="ru-RU" sz="1400" b="1" u="sng">
                <a:latin typeface="Times New Roman"/>
                <a:cs typeface="Times New Roman"/>
              </a:rPr>
              <a:t>не должны превышать 337,5 млн. </a:t>
            </a:r>
            <a:r>
              <a:rPr lang="ru-RU" sz="1400" b="1" u="sng">
                <a:latin typeface="Times New Roman"/>
                <a:cs typeface="Times New Roman"/>
              </a:rPr>
              <a:t>рублей</a:t>
            </a:r>
            <a:r>
              <a:rPr lang="ru-RU" sz="1400">
                <a:latin typeface="Times New Roman"/>
                <a:cs typeface="Times New Roman"/>
              </a:rPr>
              <a:t>, </a:t>
            </a:r>
            <a:r>
              <a:rPr lang="ru-RU" sz="1400">
                <a:latin typeface="Times New Roman"/>
                <a:cs typeface="Times New Roman"/>
              </a:rPr>
              <a:t>при достижении предельного размера доходов в </a:t>
            </a:r>
            <a:r>
              <a:rPr lang="ru-RU" sz="1400" b="1">
                <a:latin typeface="Times New Roman"/>
                <a:cs typeface="Times New Roman"/>
              </a:rPr>
              <a:t>450,0 млн. рублей</a:t>
            </a:r>
            <a:r>
              <a:rPr lang="ru-RU" sz="1400">
                <a:latin typeface="Times New Roman"/>
                <a:cs typeface="Times New Roman"/>
              </a:rPr>
              <a:t> налогоплательщик утрачивает право использования данного налогового </a:t>
            </a:r>
            <a:r>
              <a:rPr lang="ru-RU" sz="1400">
                <a:latin typeface="Times New Roman"/>
                <a:cs typeface="Times New Roman"/>
              </a:rPr>
              <a:t>режима. Ежегодно индексируется специальным коэффициентом–дефлятором (</a:t>
            </a:r>
            <a:r>
              <a:rPr lang="ru-RU" sz="14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 2025 год - 1,0</a:t>
            </a:r>
            <a:r>
              <a:rPr lang="ru-RU" sz="1400">
                <a:latin typeface="Times New Roman"/>
                <a:cs typeface="Times New Roman"/>
              </a:rPr>
              <a:t>)</a:t>
            </a:r>
            <a:r>
              <a:rPr lang="ru-RU" sz="1600">
                <a:latin typeface="Times New Roman"/>
                <a:cs typeface="Times New Roman"/>
              </a:rPr>
              <a:t>;</a:t>
            </a:r>
            <a:endParaRPr lang="ru-RU" sz="1600">
              <a:latin typeface="Times New Roman"/>
              <a:cs typeface="Times New Roman"/>
            </a:endParaRPr>
          </a:p>
          <a:p>
            <a:pPr indent="457200" algn="just"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2. </a:t>
            </a:r>
            <a:r>
              <a:rPr lang="ru-RU" sz="1600" b="1" u="sng">
                <a:latin typeface="Times New Roman"/>
                <a:cs typeface="Times New Roman"/>
              </a:rPr>
              <a:t>средняя </a:t>
            </a:r>
            <a:r>
              <a:rPr lang="ru-RU" sz="1600" b="1" u="sng">
                <a:latin typeface="Times New Roman"/>
                <a:cs typeface="Times New Roman"/>
              </a:rPr>
              <a:t>численность работников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400">
                <a:latin typeface="Times New Roman"/>
                <a:cs typeface="Times New Roman"/>
              </a:rPr>
              <a:t>не должна превышать 130 человек</a:t>
            </a:r>
            <a:r>
              <a:rPr lang="ru-RU" sz="1600">
                <a:latin typeface="Times New Roman"/>
                <a:cs typeface="Times New Roman"/>
              </a:rPr>
              <a:t>);</a:t>
            </a:r>
            <a:endParaRPr/>
          </a:p>
          <a:p>
            <a:pPr indent="457200" algn="just"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3. </a:t>
            </a:r>
            <a:r>
              <a:rPr lang="ru-RU" sz="1600" b="1" u="sng">
                <a:latin typeface="Times New Roman"/>
                <a:cs typeface="Times New Roman"/>
              </a:rPr>
              <a:t>остаточная </a:t>
            </a:r>
            <a:r>
              <a:rPr lang="ru-RU" sz="1600" b="1" u="sng">
                <a:latin typeface="Times New Roman"/>
                <a:cs typeface="Times New Roman"/>
              </a:rPr>
              <a:t>стоимость основных средств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400">
                <a:latin typeface="Times New Roman"/>
                <a:cs typeface="Times New Roman"/>
              </a:rPr>
              <a:t>не должна превышать 200 млн. рублей</a:t>
            </a:r>
            <a:r>
              <a:rPr lang="ru-RU" sz="1600">
                <a:latin typeface="Times New Roman"/>
                <a:cs typeface="Times New Roman"/>
              </a:rPr>
              <a:t>);</a:t>
            </a:r>
            <a:endParaRPr/>
          </a:p>
          <a:p>
            <a:pPr indent="457200" algn="just"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4. </a:t>
            </a:r>
            <a:r>
              <a:rPr lang="ru-RU" sz="1600" b="1" u="sng">
                <a:latin typeface="Times New Roman"/>
                <a:cs typeface="Times New Roman"/>
              </a:rPr>
              <a:t>доля </a:t>
            </a:r>
            <a:r>
              <a:rPr lang="ru-RU" sz="1600" b="1" u="sng">
                <a:latin typeface="Times New Roman"/>
                <a:cs typeface="Times New Roman"/>
              </a:rPr>
              <a:t>участия других организаций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400">
                <a:latin typeface="Times New Roman"/>
                <a:cs typeface="Times New Roman"/>
              </a:rPr>
              <a:t>не должна превышать 25%</a:t>
            </a:r>
            <a:r>
              <a:rPr lang="ru-RU" sz="1600">
                <a:latin typeface="Times New Roman"/>
                <a:cs typeface="Times New Roman"/>
              </a:rPr>
              <a:t>).</a:t>
            </a:r>
            <a:endParaRPr/>
          </a:p>
        </p:txBody>
      </p:sp>
      <p:pic>
        <p:nvPicPr>
          <p:cNvPr id="7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163362" y="4725144"/>
            <a:ext cx="1324272" cy="1584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(ограничения к применению)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5" hidden="0"/>
          <p:cNvSpPr/>
          <p:nvPr isPhoto="0" userDrawn="0"/>
        </p:nvSpPr>
        <p:spPr bwMode="auto">
          <a:xfrm>
            <a:off x="179508" y="1412775"/>
            <a:ext cx="8785368" cy="335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i="1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i="1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b="1" i="1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b="1" i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i="1">
                <a:latin typeface="Times New Roman"/>
                <a:cs typeface="Times New Roman"/>
              </a:rPr>
              <a:t>Ограничения </a:t>
            </a:r>
            <a:r>
              <a:rPr lang="ru-RU" b="1" i="1">
                <a:latin typeface="Times New Roman"/>
                <a:cs typeface="Times New Roman"/>
              </a:rPr>
              <a:t>на применение </a:t>
            </a:r>
            <a:r>
              <a:rPr lang="ru-RU" b="1" i="1" u="sng">
                <a:latin typeface="Times New Roman"/>
                <a:cs typeface="Times New Roman"/>
              </a:rPr>
              <a:t>для индивидуальных </a:t>
            </a:r>
            <a:r>
              <a:rPr lang="ru-RU" b="1" i="1" u="sng">
                <a:latin typeface="Times New Roman"/>
                <a:cs typeface="Times New Roman"/>
              </a:rPr>
              <a:t>предпринимателей</a:t>
            </a:r>
            <a:endParaRPr/>
          </a:p>
          <a:p>
            <a:pPr algn="ctr">
              <a:defRPr/>
            </a:pPr>
            <a:endParaRPr lang="ru-RU" b="1" i="1">
              <a:latin typeface="Times New Roman"/>
              <a:cs typeface="Times New Roman"/>
            </a:endParaRPr>
          </a:p>
          <a:p>
            <a:pPr indent="457200" algn="just"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1. </a:t>
            </a:r>
            <a:r>
              <a:rPr lang="ru-RU" sz="1600" b="1" u="sng">
                <a:latin typeface="Times New Roman"/>
                <a:cs typeface="Times New Roman"/>
              </a:rPr>
              <a:t>доходы</a:t>
            </a: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момент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перехода к упрощенной системе налогообложения доходы за девять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предшествующих месяцев </a:t>
            </a:r>
            <a:r>
              <a:rPr lang="ru-RU" sz="1400" b="1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должны превышать 337,5 млн. </a:t>
            </a:r>
            <a:r>
              <a:rPr lang="ru-RU" sz="1400" b="1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рублей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достижении предельного размера доходов в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450,0 млн. рублей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налогоплательщик утрачивает право использования данного налогового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режима. Ежегодно индексируется специальным коэффициентом–дефлятором (</a:t>
            </a:r>
            <a:r>
              <a:rPr lang="ru-RU" sz="14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 2025 год - 1,0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600">
                <a:latin typeface="Times New Roman"/>
                <a:cs typeface="Times New Roman"/>
              </a:rPr>
              <a:t>;</a:t>
            </a:r>
            <a:endParaRPr lang="ru-RU" sz="1600">
              <a:latin typeface="Times New Roman"/>
              <a:cs typeface="Times New Roman"/>
            </a:endParaRPr>
          </a:p>
          <a:p>
            <a:pPr indent="457200">
              <a:lnSpc>
                <a:spcPct val="150000"/>
              </a:lnSpc>
              <a:defRPr/>
            </a:pPr>
            <a:r>
              <a:rPr lang="ru-RU" sz="1600">
                <a:latin typeface="Times New Roman"/>
                <a:cs typeface="Times New Roman"/>
              </a:rPr>
              <a:t>2. </a:t>
            </a:r>
            <a:r>
              <a:rPr lang="ru-RU" sz="1600" b="1" u="sng">
                <a:latin typeface="Times New Roman"/>
                <a:cs typeface="Times New Roman"/>
              </a:rPr>
              <a:t>средняя </a:t>
            </a:r>
            <a:r>
              <a:rPr lang="ru-RU" sz="1600" b="1" u="sng">
                <a:latin typeface="Times New Roman"/>
                <a:cs typeface="Times New Roman"/>
              </a:rPr>
              <a:t>численность работников </a:t>
            </a: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400">
                <a:latin typeface="Times New Roman"/>
                <a:cs typeface="Times New Roman"/>
              </a:rPr>
              <a:t>не должна превышать 130 человек</a:t>
            </a:r>
            <a:r>
              <a:rPr lang="ru-RU" sz="1600">
                <a:latin typeface="Times New Roman"/>
                <a:cs typeface="Times New Roman"/>
              </a:rPr>
              <a:t>).</a:t>
            </a: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7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163362" y="4725144"/>
            <a:ext cx="1324272" cy="1584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(ограничения к применению) </a:t>
            </a:r>
            <a:br>
              <a:rPr lang="ru-RU" sz="1800" b="1"/>
            </a:br>
            <a:endParaRPr lang="ru-RU" sz="900" b="1"/>
          </a:p>
        </p:txBody>
      </p:sp>
      <p:sp>
        <p:nvSpPr>
          <p:cNvPr id="6" name="Прямоугольник 5" hidden="0"/>
          <p:cNvSpPr/>
          <p:nvPr isPhoto="0" userDrawn="0"/>
        </p:nvSpPr>
        <p:spPr bwMode="auto">
          <a:xfrm>
            <a:off x="179512" y="1412776"/>
            <a:ext cx="87849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i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i="1" u="sng">
                <a:latin typeface="Times New Roman"/>
                <a:cs typeface="Times New Roman"/>
              </a:rPr>
              <a:t>Не вправе применять </a:t>
            </a:r>
            <a:r>
              <a:rPr lang="ru-RU" b="1" i="1">
                <a:latin typeface="Times New Roman"/>
                <a:cs typeface="Times New Roman"/>
              </a:rPr>
              <a:t>упрощенную систему налогообложения: </a:t>
            </a:r>
            <a:endParaRPr/>
          </a:p>
          <a:p>
            <a:pPr algn="ctr">
              <a:defRPr/>
            </a:pPr>
            <a:endParaRPr lang="ru-RU" b="1" i="1">
              <a:latin typeface="Times New Roman"/>
              <a:cs typeface="Times New Roman"/>
            </a:endParaRPr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организации</a:t>
            </a:r>
            <a:r>
              <a:rPr lang="ru-RU" sz="1400">
                <a:latin typeface="Times New Roman"/>
                <a:cs typeface="Times New Roman"/>
              </a:rPr>
              <a:t>, </a:t>
            </a:r>
            <a:r>
              <a:rPr lang="ru-RU" sz="1400">
                <a:latin typeface="Times New Roman"/>
                <a:cs typeface="Times New Roman"/>
              </a:rPr>
              <a:t>имеющие </a:t>
            </a:r>
            <a:r>
              <a:rPr lang="ru-RU" sz="1400">
                <a:latin typeface="Times New Roman"/>
                <a:cs typeface="Times New Roman"/>
              </a:rPr>
              <a:t>филиалы;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банки</a:t>
            </a:r>
            <a:r>
              <a:rPr lang="ru-RU" sz="1400">
                <a:latin typeface="Times New Roman"/>
                <a:cs typeface="Times New Roman"/>
              </a:rPr>
              <a:t>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страховые организации</a:t>
            </a:r>
            <a:r>
              <a:rPr lang="ru-RU" sz="1400">
                <a:latin typeface="Times New Roman"/>
                <a:cs typeface="Times New Roman"/>
              </a:rPr>
              <a:t>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негосударственные пенсионные фонды;</a:t>
            </a:r>
            <a:endParaRPr lang="ru-RU" sz="1400">
              <a:latin typeface="Times New Roman"/>
              <a:cs typeface="Times New Roman"/>
            </a:endParaRPr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инвестиционные фонды;</a:t>
            </a:r>
            <a:endParaRPr lang="ru-RU" sz="1400">
              <a:latin typeface="Times New Roman"/>
              <a:cs typeface="Times New Roman"/>
            </a:endParaRPr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профессиональные участники </a:t>
            </a:r>
            <a:r>
              <a:rPr lang="ru-RU" sz="1400">
                <a:latin typeface="Times New Roman"/>
                <a:cs typeface="Times New Roman"/>
              </a:rPr>
              <a:t>рынка ценных бумаг;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ломбарды;</a:t>
            </a:r>
            <a:endParaRPr lang="ru-RU" sz="1400">
              <a:latin typeface="Times New Roman"/>
              <a:cs typeface="Times New Roman"/>
            </a:endParaRPr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хозяйствующие субъекты, занимающиеся </a:t>
            </a:r>
            <a:r>
              <a:rPr lang="ru-RU" sz="1400">
                <a:latin typeface="Times New Roman"/>
                <a:cs typeface="Times New Roman"/>
              </a:rPr>
              <a:t>производством подакцизных товаров, а также добычей и реализацией полезных ископаемых, за исключением общераспространенных полезных ископаемых;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организации, осуществляющие деятельность по организации и проведению азартных игр;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нотариусы и адвокаты;</a:t>
            </a:r>
            <a:endParaRPr lang="ru-RU" sz="1400">
              <a:latin typeface="Times New Roman"/>
              <a:cs typeface="Times New Roman"/>
            </a:endParaRPr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хозяйствующие субъекты, перешедшие </a:t>
            </a:r>
            <a:r>
              <a:rPr lang="ru-RU" sz="1400">
                <a:latin typeface="Times New Roman"/>
                <a:cs typeface="Times New Roman"/>
              </a:rPr>
              <a:t>на уплату единого сельскохозяйственного налога;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казенные </a:t>
            </a:r>
            <a:r>
              <a:rPr lang="ru-RU" sz="1400">
                <a:latin typeface="Times New Roman"/>
                <a:cs typeface="Times New Roman"/>
              </a:rPr>
              <a:t>и </a:t>
            </a:r>
            <a:r>
              <a:rPr lang="ru-RU" sz="1400">
                <a:latin typeface="Times New Roman"/>
                <a:cs typeface="Times New Roman"/>
              </a:rPr>
              <a:t>бюджетные учреждения;</a:t>
            </a:r>
            <a:endParaRPr lang="ru-RU" sz="1400">
              <a:latin typeface="Times New Roman"/>
              <a:cs typeface="Times New Roman"/>
            </a:endParaRPr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иностранные организации</a:t>
            </a:r>
            <a:r>
              <a:rPr lang="ru-RU" sz="1400">
                <a:latin typeface="Times New Roman"/>
                <a:cs typeface="Times New Roman"/>
              </a:rPr>
              <a:t>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микрофинансовые</a:t>
            </a:r>
            <a:r>
              <a:rPr lang="ru-RU" sz="1400">
                <a:latin typeface="Times New Roman"/>
                <a:cs typeface="Times New Roman"/>
              </a:rPr>
              <a:t> организации</a:t>
            </a:r>
            <a:r>
              <a:rPr lang="ru-RU" sz="1400">
                <a:latin typeface="Times New Roman"/>
                <a:cs typeface="Times New Roman"/>
              </a:rPr>
              <a:t>;</a:t>
            </a:r>
            <a:endParaRPr/>
          </a:p>
          <a:p>
            <a:pPr marL="342900" lvl="0" indent="342900" algn="just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частные агентства </a:t>
            </a:r>
            <a:r>
              <a:rPr lang="ru-RU" sz="1400">
                <a:latin typeface="Times New Roman"/>
                <a:cs typeface="Times New Roman"/>
              </a:rPr>
              <a:t>занятости.</a:t>
            </a:r>
            <a:endParaRPr/>
          </a:p>
        </p:txBody>
      </p:sp>
      <p:pic>
        <p:nvPicPr>
          <p:cNvPr id="7" name="Picture 2" descr="https://storage.needpix.com/rsynced_images/sign-3228713_1280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163362" y="4725144"/>
            <a:ext cx="1324272" cy="1584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(объекты налогообложения) </a:t>
            </a:r>
            <a:br>
              <a:rPr lang="ru-RU" sz="1800" b="1"/>
            </a:br>
            <a:endParaRPr lang="ru-RU" sz="900" b="1"/>
          </a:p>
        </p:txBody>
      </p:sp>
      <p:grpSp>
        <p:nvGrpSpPr>
          <p:cNvPr id="6" name="Схема 1" hidden="0"/>
          <p:cNvGrpSpPr/>
          <p:nvPr isPhoto="0" userDrawn="0"/>
        </p:nvGrpSpPr>
        <p:grpSpPr bwMode="auto">
          <a:xfrm>
            <a:off x="179511" y="1412776"/>
            <a:ext cx="8806979" cy="4968375"/>
            <a:chOff x="0" y="0"/>
            <a:chExt cx="8806979" cy="4968375"/>
          </a:xfrm>
        </p:grpSpPr>
        <p:sp>
          <p:nvSpPr>
            <p:cNvPr id="7" name="" hidden="0"/>
            <p:cNvSpPr/>
            <p:nvPr isPhoto="0" userDrawn="0"/>
          </p:nvSpPr>
          <p:spPr bwMode="auto">
            <a:xfrm>
              <a:off x="0" y="0"/>
              <a:ext cx="4968375" cy="496837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8" name="" hidden="0"/>
            <p:cNvSpPr/>
            <p:nvPr isPhoto="0" userDrawn="0"/>
          </p:nvSpPr>
          <p:spPr bwMode="auto">
            <a:xfrm>
              <a:off x="2520295" y="288034"/>
              <a:ext cx="3588590" cy="551656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Объектом налогообложения признаются «Доходы», определяются которые в соответствии со ст. 346.15 НК РФ </a:t>
              </a:r>
              <a:endParaRPr lang="ru-RU" sz="1400">
                <a:latin typeface="Times New Roman"/>
                <a:cs typeface="Times New Roman"/>
              </a:endParaRPr>
            </a:p>
          </p:txBody>
        </p:sp>
        <p:sp>
          <p:nvSpPr>
            <p:cNvPr id="9" name="" hidden="0"/>
            <p:cNvSpPr/>
            <p:nvPr isPhoto="0" userDrawn="0"/>
          </p:nvSpPr>
          <p:spPr bwMode="auto">
            <a:xfrm>
              <a:off x="2952331" y="1080120"/>
              <a:ext cx="3588590" cy="405914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Налоговая ставка равна 6%</a:t>
              </a:r>
              <a:endParaRPr/>
            </a:p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 от суммы доходов</a:t>
              </a:r>
              <a:endParaRPr lang="ru-RU" sz="1400">
                <a:latin typeface="Times New Roman"/>
                <a:cs typeface="Times New Roman"/>
              </a:endParaRPr>
            </a:p>
          </p:txBody>
        </p:sp>
        <p:sp>
          <p:nvSpPr>
            <p:cNvPr id="10" name="" hidden="0"/>
            <p:cNvSpPr/>
            <p:nvPr isPhoto="0" userDrawn="0"/>
          </p:nvSpPr>
          <p:spPr bwMode="auto">
            <a:xfrm>
              <a:off x="3168349" y="1677115"/>
              <a:ext cx="3588590" cy="1191572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Налог уменьшается на платежи во внебюджетные фонды:</a:t>
              </a:r>
              <a:endParaRPr/>
            </a:p>
            <a:p>
              <a:pPr lvl="0" algn="just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- на всю сумму страховых взносов при отсутствии наемных работников;</a:t>
              </a:r>
              <a:endParaRPr/>
            </a:p>
            <a:p>
              <a:pPr lvl="0" algn="just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- не более чем на половину при наличии наемных работников</a:t>
              </a:r>
              <a:endParaRPr lang="ru-RU" sz="1200">
                <a:latin typeface="Times New Roman"/>
                <a:cs typeface="Times New Roman"/>
              </a:endParaRPr>
            </a:p>
          </p:txBody>
        </p:sp>
        <p:sp>
          <p:nvSpPr>
            <p:cNvPr id="11" name="" hidden="0"/>
            <p:cNvSpPr/>
            <p:nvPr isPhoto="0" userDrawn="0"/>
          </p:nvSpPr>
          <p:spPr bwMode="auto">
            <a:xfrm>
              <a:off x="3794700" y="3076226"/>
              <a:ext cx="3588590" cy="1586674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Авансовые платежи уплачиваются ежеквартально: </a:t>
              </a:r>
              <a:r>
                <a:rPr lang="ru-RU" sz="1200">
                  <a:latin typeface="Times New Roman"/>
                  <a:cs typeface="Times New Roman"/>
                </a:rPr>
                <a:t>за </a:t>
              </a:r>
              <a:r>
                <a:rPr lang="en-US" sz="1200">
                  <a:latin typeface="Times New Roman"/>
                  <a:cs typeface="Times New Roman"/>
                </a:rPr>
                <a:t>I </a:t>
              </a:r>
              <a:r>
                <a:rPr lang="ru-RU" sz="1200">
                  <a:latin typeface="Times New Roman"/>
                  <a:cs typeface="Times New Roman"/>
                </a:rPr>
                <a:t>кв.                   –  до 28.04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за полугодие         –  до 28.07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за девять месяцев – </a:t>
              </a:r>
              <a:r>
                <a:rPr lang="en-US" sz="1200">
                  <a:latin typeface="Times New Roman"/>
                  <a:cs typeface="Times New Roman"/>
                </a:rPr>
                <a:t> </a:t>
              </a:r>
              <a:r>
                <a:rPr lang="ru-RU" sz="1200">
                  <a:latin typeface="Times New Roman"/>
                  <a:cs typeface="Times New Roman"/>
                </a:rPr>
                <a:t>до 28.10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Уплачивается налог и подается декларация по истечению календарного года: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                                  </a:t>
              </a:r>
              <a:r>
                <a:rPr lang="ru-RU" sz="1200">
                  <a:latin typeface="Times New Roman"/>
                  <a:cs typeface="Times New Roman"/>
                </a:rPr>
                <a:t>– до (25)28.03 (для ЮЛ)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        – до (25)28.04 (для ИП)</a:t>
              </a:r>
              <a:endParaRPr lang="ru-RU" sz="1400">
                <a:latin typeface="Times New Roman"/>
                <a:cs typeface="Times New Roman"/>
              </a:endParaRPr>
            </a:p>
          </p:txBody>
        </p:sp>
      </p:grpSp>
      <p:pic>
        <p:nvPicPr>
          <p:cNvPr id="12" name="Picture 8" descr="http://pngimg.com/uploads/percent/percent_PNG39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402490" y="4797152"/>
            <a:ext cx="1584000" cy="1584000"/>
          </a:xfrm>
          <a:prstGeom prst="rect">
            <a:avLst/>
          </a:prstGeom>
          <a:noFill/>
        </p:spPr>
      </p:pic>
      <p:sp>
        <p:nvSpPr>
          <p:cNvPr id="13" name="Прямоугольник 6" hidden="0"/>
          <p:cNvSpPr/>
          <p:nvPr isPhoto="0" userDrawn="0"/>
        </p:nvSpPr>
        <p:spPr bwMode="auto">
          <a:xfrm rot="17775317">
            <a:off x="-1080000" y="3168000"/>
            <a:ext cx="44486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« Д О Х О Д Ы »</a:t>
            </a:r>
            <a:endParaRPr lang="ru-RU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4" name="Прямоугольник 7" hidden="0"/>
          <p:cNvSpPr/>
          <p:nvPr isPhoto="0" userDrawn="0"/>
        </p:nvSpPr>
        <p:spPr bwMode="auto">
          <a:xfrm>
            <a:off x="1331640" y="4665822"/>
            <a:ext cx="265371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115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6%</a:t>
            </a:r>
            <a:endParaRPr lang="ru-RU" sz="115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15" name="Группа 8" hidden="0"/>
          <p:cNvGrpSpPr/>
          <p:nvPr isPhoto="0" userDrawn="0"/>
        </p:nvGrpSpPr>
        <p:grpSpPr bwMode="auto">
          <a:xfrm>
            <a:off x="5162443" y="5965535"/>
            <a:ext cx="2949570" cy="523219"/>
            <a:chOff x="0" y="0"/>
            <a:chExt cx="2949570" cy="523219"/>
          </a:xfrm>
        </p:grpSpPr>
        <p:sp>
          <p:nvSpPr>
            <p:cNvPr id="16" name="TextBox 9" hidden="0"/>
            <p:cNvSpPr>
              <a:spLocks noAdjustHandles="0" noChangeArrowheads="0"/>
            </p:cNvSpPr>
            <p:nvPr isPhoto="0" userDrawn="0"/>
          </p:nvSpPr>
          <p:spPr bwMode="auto">
            <a:xfrm flipH="0" flipV="0">
              <a:off x="223821" y="92332"/>
              <a:ext cx="2725748" cy="3385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ru-RU" sz="800">
                  <a:solidFill>
                    <a:srgbClr val="FF0000"/>
                  </a:solidFill>
                  <a:latin typeface="Times New Roman"/>
                  <a:cs typeface="Times New Roman"/>
                </a:rPr>
                <a:t>форма декларации утверждена приказом ФНС России от </a:t>
              </a:r>
              <a:r>
                <a:rPr lang="ru-RU" sz="800">
                  <a:solidFill>
                    <a:srgbClr val="FF0000"/>
                  </a:solidFill>
                  <a:latin typeface="Times New Roman"/>
                  <a:cs typeface="Times New Roman"/>
                </a:rPr>
                <a:t>02.10.2024 </a:t>
              </a:r>
              <a:r>
                <a:rPr lang="ru-RU" sz="800">
                  <a:solidFill>
                    <a:srgbClr val="FF0000"/>
                  </a:solidFill>
                  <a:latin typeface="Times New Roman"/>
                  <a:cs typeface="Times New Roman"/>
                </a:rPr>
                <a:t>№ </a:t>
              </a:r>
              <a:r>
                <a:rPr lang="ru-RU" sz="800">
                  <a:solidFill>
                    <a:srgbClr val="FF0000"/>
                  </a:solidFill>
                  <a:latin typeface="Times New Roman"/>
                  <a:cs typeface="Times New Roman"/>
                </a:rPr>
                <a:t>ЕД-7-3/813@ </a:t>
              </a:r>
              <a:endParaRPr lang="ru-RU" sz="80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TextBox 1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0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800">
                  <a:solidFill>
                    <a:srgbClr val="FF0000"/>
                  </a:solidFill>
                </a:rPr>
                <a:t>!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8" hidden="0"/>
          <p:cNvGrpSpPr/>
          <p:nvPr isPhoto="0" userDrawn="0"/>
        </p:nvGrpSpPr>
        <p:grpSpPr bwMode="auto">
          <a:xfrm flipH="0" flipV="0">
            <a:off x="6946820" y="2918009"/>
            <a:ext cx="2039669" cy="578940"/>
            <a:chOff x="0" y="0"/>
            <a:chExt cx="2039669" cy="578940"/>
          </a:xfrm>
        </p:grpSpPr>
        <p:sp>
          <p:nvSpPr>
            <p:cNvPr id="19" name="TextBox 9" hidden="0"/>
            <p:cNvSpPr>
              <a:spLocks noAdjustHandles="0" noChangeArrowheads="0"/>
            </p:cNvSpPr>
            <p:nvPr isPhoto="0" userDrawn="0"/>
          </p:nvSpPr>
          <p:spPr bwMode="auto">
            <a:xfrm flipH="0" flipV="0">
              <a:off x="299633" y="153076"/>
              <a:ext cx="1740036" cy="3385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ru-RU" sz="1400">
                  <a:solidFill>
                    <a:srgbClr val="FF0000"/>
                  </a:solidFill>
                  <a:latin typeface="Times New Roman"/>
                  <a:cs typeface="Times New Roman"/>
                </a:rPr>
                <a:t>уведомление в налоговый орган до </a:t>
              </a:r>
              <a:r>
                <a:rPr lang="ru-RU" sz="1800" b="1">
                  <a:solidFill>
                    <a:srgbClr val="FF0000"/>
                  </a:solidFill>
                  <a:latin typeface="Times New Roman"/>
                  <a:cs typeface="Times New Roman"/>
                </a:rPr>
                <a:t>25</a:t>
              </a:r>
              <a:r>
                <a:rPr lang="ru-RU" sz="1400">
                  <a:solidFill>
                    <a:srgbClr val="FF0000"/>
                  </a:solidFill>
                  <a:latin typeface="Times New Roman"/>
                  <a:cs typeface="Times New Roman"/>
                </a:rPr>
                <a:t> числа</a:t>
              </a:r>
              <a:endParaRPr lang="ru-RU" sz="140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pPr algn="ctr">
                <a:defRPr/>
              </a:pPr>
              <a:r>
                <a:rPr lang="ru-RU" sz="800">
                  <a:solidFill>
                    <a:srgbClr val="FF0000"/>
                  </a:solidFill>
                  <a:latin typeface="Times New Roman"/>
                  <a:cs typeface="Times New Roman"/>
                </a:rPr>
                <a:t>(вне зависимости от применяемой системы налогообложения)</a:t>
              </a:r>
              <a:endParaRPr lang="ru-RU" sz="140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pPr>
                <a:defRPr/>
              </a:pPr>
              <a:endParaRPr lang="ru-RU" sz="80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Box 10" hidden="0"/>
            <p:cNvSpPr>
              <a:spLocks noAdjustHandles="0" noChangeArrowheads="0"/>
            </p:cNvSpPr>
            <p:nvPr isPhoto="0" userDrawn="0"/>
          </p:nvSpPr>
          <p:spPr bwMode="auto">
            <a:xfrm flipH="0" flipV="0">
              <a:off x="0" y="0"/>
              <a:ext cx="281029" cy="5789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ru-RU" sz="9600" b="1">
                  <a:solidFill>
                    <a:srgbClr val="FF0000"/>
                  </a:solidFill>
                </a:rPr>
                <a:t>!</a:t>
              </a:r>
              <a:endParaRPr sz="9600" b="1">
                <a:solidFill>
                  <a:srgbClr val="FF0000"/>
                </a:solidFill>
              </a:endParaRPr>
            </a:p>
          </p:txBody>
        </p:sp>
      </p:grpSp>
      <p:sp>
        <p:nvSpPr>
          <p:cNvPr id="21" name="" hidden="0"/>
          <p:cNvSpPr/>
          <p:nvPr isPhoto="0" userDrawn="0"/>
        </p:nvSpPr>
        <p:spPr bwMode="auto">
          <a:xfrm rot="18927924" flipH="0" flipV="0">
            <a:off x="7554027" y="4433424"/>
            <a:ext cx="693567" cy="2589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10000"/>
              <a:lumOff val="90000"/>
            </a:schemeClr>
          </a:solidFill>
          <a:ln w="11429" cap="flat" cmpd="sng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18.ru/sites/default/files/styles/large/public/field/image/%D0%A3%D0%A1%D0%9D_1.jpg?itok=rjttQDnM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156176" y="744902"/>
            <a:ext cx="2813275" cy="509907"/>
          </a:xfrm>
          <a:prstGeom prst="rect">
            <a:avLst/>
          </a:prstGeom>
          <a:noFill/>
        </p:spPr>
      </p:pic>
      <p:sp>
        <p:nvSpPr>
          <p:cNvPr id="5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4" y="332656"/>
            <a:ext cx="7560840" cy="792087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1800"/>
              <a:t>УПРОЩЕННАЯ СИСТЕМА </a:t>
            </a:r>
            <a:r>
              <a:rPr lang="ru-RU" sz="1800"/>
              <a:t>НАЛОГООБЛОЖЕНИЯ</a:t>
            </a:r>
            <a:br>
              <a:rPr lang="ru-RU" sz="1800"/>
            </a:br>
            <a:r>
              <a:rPr lang="ru-RU" sz="1800">
                <a:solidFill>
                  <a:srgbClr val="FF0000"/>
                </a:solidFill>
              </a:rPr>
              <a:t>(объекты налогообложения) </a:t>
            </a:r>
            <a:br>
              <a:rPr lang="ru-RU" sz="1800" b="1"/>
            </a:br>
            <a:endParaRPr lang="ru-RU" sz="900" b="1"/>
          </a:p>
        </p:txBody>
      </p:sp>
      <p:grpSp>
        <p:nvGrpSpPr>
          <p:cNvPr id="6" name="Схема 1" hidden="0"/>
          <p:cNvGrpSpPr/>
          <p:nvPr isPhoto="0" userDrawn="0"/>
        </p:nvGrpSpPr>
        <p:grpSpPr bwMode="auto">
          <a:xfrm>
            <a:off x="179511" y="1412776"/>
            <a:ext cx="8806979" cy="4968375"/>
            <a:chOff x="0" y="0"/>
            <a:chExt cx="8806979" cy="4968375"/>
          </a:xfrm>
        </p:grpSpPr>
        <p:sp>
          <p:nvSpPr>
            <p:cNvPr id="7" name="" hidden="0"/>
            <p:cNvSpPr/>
            <p:nvPr isPhoto="0" userDrawn="0"/>
          </p:nvSpPr>
          <p:spPr bwMode="auto">
            <a:xfrm>
              <a:off x="0" y="0"/>
              <a:ext cx="4968375" cy="496837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1429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8" name="" hidden="0"/>
            <p:cNvSpPr/>
            <p:nvPr isPhoto="0" userDrawn="0"/>
          </p:nvSpPr>
          <p:spPr bwMode="auto">
            <a:xfrm>
              <a:off x="2596689" y="349316"/>
              <a:ext cx="6193266" cy="613025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Объектом налогообложения признаются «Доходы, уменьшенные на величину расходов»</a:t>
              </a:r>
              <a:endParaRPr/>
            </a:p>
            <a:p>
              <a:pPr lvl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- доходы определяются в соответствии со ст. 346.15 НК РФ;</a:t>
              </a:r>
              <a:endParaRPr/>
            </a:p>
            <a:p>
              <a:pPr lvl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- расходы определяются в соответствии со ст. 346.16 НК РФ </a:t>
              </a:r>
              <a:endParaRPr lang="ru-RU" sz="1200">
                <a:latin typeface="Times New Roman"/>
                <a:cs typeface="Times New Roman"/>
              </a:endParaRPr>
            </a:p>
          </p:txBody>
        </p:sp>
        <p:sp>
          <p:nvSpPr>
            <p:cNvPr id="9" name="" hidden="0"/>
            <p:cNvSpPr/>
            <p:nvPr isPhoto="0" userDrawn="0"/>
          </p:nvSpPr>
          <p:spPr bwMode="auto">
            <a:xfrm>
              <a:off x="2921958" y="1017026"/>
              <a:ext cx="5867997" cy="41407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Налоговая ставка равна 15%</a:t>
              </a:r>
              <a:endParaRPr/>
            </a:p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 от объекта налогообложения</a:t>
              </a:r>
              <a:endParaRPr lang="ru-RU" sz="1400">
                <a:latin typeface="Times New Roman"/>
                <a:cs typeface="Times New Roman"/>
              </a:endParaRPr>
            </a:p>
          </p:txBody>
        </p:sp>
        <p:sp>
          <p:nvSpPr>
            <p:cNvPr id="10" name="" hidden="0"/>
            <p:cNvSpPr/>
            <p:nvPr isPhoto="0" userDrawn="0"/>
          </p:nvSpPr>
          <p:spPr bwMode="auto">
            <a:xfrm>
              <a:off x="3820067" y="3088020"/>
              <a:ext cx="4188298" cy="1378718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МИНИМАЛЬНЫЙ НАЛОГ</a:t>
              </a:r>
              <a:endParaRPr/>
            </a:p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(1% от суммы доходов)</a:t>
              </a:r>
              <a:endParaRPr/>
            </a:p>
            <a:p>
              <a:pPr lvl="0" defTabSz="622300">
                <a:spcBef>
                  <a:spcPts val="0"/>
                </a:spcBef>
                <a:defRPr/>
              </a:pPr>
              <a:r>
                <a:rPr lang="ru-RU" sz="1400">
                  <a:latin typeface="Times New Roman"/>
                  <a:cs typeface="Times New Roman"/>
                </a:rPr>
                <a:t>Уплачивается в случае, если за налоговый период сумма исчисленного в общем порядке налога меньше суммы исчисленного минимального налога. Аналогично при убытке.</a:t>
              </a:r>
              <a:endParaRPr/>
            </a:p>
            <a:p>
              <a:pPr lvl="0" algn="ctr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>
                <a:latin typeface="Times New Roman"/>
                <a:cs typeface="Times New Roman"/>
              </a:endParaRPr>
            </a:p>
          </p:txBody>
        </p:sp>
        <p:sp>
          <p:nvSpPr>
            <p:cNvPr id="11" name="" hidden="0"/>
            <p:cNvSpPr/>
            <p:nvPr isPhoto="0" userDrawn="0"/>
          </p:nvSpPr>
          <p:spPr bwMode="auto">
            <a:xfrm>
              <a:off x="3096348" y="1548950"/>
              <a:ext cx="5617263" cy="140283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1429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ysDash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Авансовые платежи уплачиваются ежеквартально: 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                                      за </a:t>
              </a:r>
              <a:r>
                <a:rPr lang="en-US" sz="1200">
                  <a:latin typeface="Times New Roman"/>
                  <a:cs typeface="Times New Roman"/>
                </a:rPr>
                <a:t>I </a:t>
              </a:r>
              <a:r>
                <a:rPr lang="ru-RU" sz="1200">
                  <a:latin typeface="Times New Roman"/>
                  <a:cs typeface="Times New Roman"/>
                </a:rPr>
                <a:t>кв.                    –  до 28.04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                                      за полугодие          –  до 28.07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                                      за девять месяцев  – </a:t>
              </a:r>
              <a:r>
                <a:rPr lang="en-US" sz="1200">
                  <a:latin typeface="Times New Roman"/>
                  <a:cs typeface="Times New Roman"/>
                </a:rPr>
                <a:t> </a:t>
              </a:r>
              <a:r>
                <a:rPr lang="ru-RU" sz="1200">
                  <a:latin typeface="Times New Roman"/>
                  <a:cs typeface="Times New Roman"/>
                </a:rPr>
                <a:t>до 28.10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>
                  <a:latin typeface="Times New Roman"/>
                  <a:cs typeface="Times New Roman"/>
                </a:rPr>
                <a:t>Уплачивается налог и подается декларация по истечению календарного года: </a:t>
              </a:r>
              <a:r>
                <a:rPr lang="ru-RU" sz="1200">
                  <a:latin typeface="Times New Roman"/>
                  <a:cs typeface="Times New Roman"/>
                </a:rPr>
                <a:t>– до (25)28.03 (для ЮЛ)</a:t>
              </a:r>
              <a:endParaRPr/>
            </a:p>
            <a:p>
              <a:pPr lvl="0" algn="just" defTabSz="6223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latin typeface="Times New Roman"/>
                  <a:cs typeface="Times New Roman"/>
                </a:rPr>
                <a:t>                                       – до (25)28.04 (для ИП)   </a:t>
              </a:r>
              <a:endParaRPr lang="ru-RU" sz="1400">
                <a:latin typeface="Times New Roman"/>
                <a:cs typeface="Times New Roman"/>
              </a:endParaRPr>
            </a:p>
          </p:txBody>
        </p:sp>
      </p:grpSp>
      <p:pic>
        <p:nvPicPr>
          <p:cNvPr id="12" name="Picture 8" descr="http://pngimg.com/uploads/percent/percent_PNG39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402490" y="4797152"/>
            <a:ext cx="1584000" cy="1584000"/>
          </a:xfrm>
          <a:prstGeom prst="rect">
            <a:avLst/>
          </a:prstGeom>
          <a:noFill/>
        </p:spPr>
      </p:pic>
      <p:sp>
        <p:nvSpPr>
          <p:cNvPr id="13" name="Прямоугольник 6" hidden="0"/>
          <p:cNvSpPr/>
          <p:nvPr isPhoto="0" userDrawn="0"/>
        </p:nvSpPr>
        <p:spPr bwMode="auto">
          <a:xfrm rot="17775317">
            <a:off x="-92249" y="2970643"/>
            <a:ext cx="28696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« Д О Х О Д Ы </a:t>
            </a:r>
            <a:endParaRPr/>
          </a:p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минус</a:t>
            </a:r>
            <a:endParaRPr/>
          </a:p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 А С Х О Д Ы»</a:t>
            </a:r>
            <a:endParaRPr lang="ru-RU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4" name="Прямоугольник 7" hidden="0"/>
          <p:cNvSpPr/>
          <p:nvPr isPhoto="0" userDrawn="0"/>
        </p:nvSpPr>
        <p:spPr bwMode="auto">
          <a:xfrm>
            <a:off x="755576" y="4665822"/>
            <a:ext cx="352839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115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15%</a:t>
            </a:r>
            <a:endParaRPr lang="ru-RU" sz="115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15" name="Группа 5" hidden="0"/>
          <p:cNvGrpSpPr/>
          <p:nvPr isPhoto="0" userDrawn="0"/>
        </p:nvGrpSpPr>
        <p:grpSpPr bwMode="auto">
          <a:xfrm>
            <a:off x="6436408" y="3877015"/>
            <a:ext cx="2384203" cy="523219"/>
            <a:chOff x="0" y="0"/>
            <a:chExt cx="2384203" cy="523219"/>
          </a:xfrm>
        </p:grpSpPr>
        <p:sp>
          <p:nvSpPr>
            <p:cNvPr id="16" name="TextBox 2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223821" y="92331"/>
              <a:ext cx="2160382" cy="33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800" b="0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форма декларации утверждена приказом ФНС России от </a:t>
              </a:r>
              <a:r>
                <a:rPr lang="ru-RU" sz="800" b="0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02.10.2024 </a:t>
              </a:r>
              <a:r>
                <a:rPr lang="ru-RU" sz="800" b="0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№ </a:t>
              </a:r>
              <a:r>
                <a:rPr lang="ru-RU" sz="800" b="0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ЕД-7-3/813@</a:t>
              </a:r>
              <a:endParaRPr/>
            </a:p>
          </p:txBody>
        </p:sp>
        <p:sp>
          <p:nvSpPr>
            <p:cNvPr id="17" name="TextBox 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0" y="0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800">
                  <a:solidFill>
                    <a:srgbClr val="FF0000"/>
                  </a:solidFill>
                </a:rPr>
                <a:t>!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5" hidden="0"/>
          <p:cNvGrpSpPr/>
          <p:nvPr isPhoto="0" userDrawn="0"/>
        </p:nvGrpSpPr>
        <p:grpSpPr bwMode="auto">
          <a:xfrm flipH="0" flipV="0">
            <a:off x="3321770" y="3266532"/>
            <a:ext cx="2824699" cy="1189618"/>
            <a:chOff x="0" y="0"/>
            <a:chExt cx="2824699" cy="1189618"/>
          </a:xfrm>
        </p:grpSpPr>
        <p:sp>
          <p:nvSpPr>
            <p:cNvPr id="19" name="TextBox 2" hidden="0"/>
            <p:cNvSpPr>
              <a:spLocks noAdjustHandles="0" noChangeArrowheads="0"/>
            </p:cNvSpPr>
            <p:nvPr isPhoto="0" userDrawn="0"/>
          </p:nvSpPr>
          <p:spPr bwMode="auto">
            <a:xfrm flipH="0" flipV="0">
              <a:off x="195935" y="0"/>
              <a:ext cx="2628763" cy="11896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ru-RU" sz="1200" b="0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уведомление в налоговый орган до </a:t>
              </a:r>
              <a:r>
                <a:rPr lang="ru-RU" sz="1200" b="1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25</a:t>
              </a:r>
              <a:r>
                <a:rPr lang="ru-RU" sz="1200" b="0" i="0" u="none" strike="noStrike" cap="none" spc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 числа</a:t>
              </a:r>
              <a:endParaRPr sz="1200"/>
            </a:p>
          </p:txBody>
        </p:sp>
        <p:sp>
          <p:nvSpPr>
            <p:cNvPr id="20" name="TextBox 4" hidden="0"/>
            <p:cNvSpPr>
              <a:spLocks noAdjustHandles="0" noChangeArrowheads="0"/>
            </p:cNvSpPr>
            <p:nvPr isPhoto="0" userDrawn="0"/>
          </p:nvSpPr>
          <p:spPr bwMode="auto">
            <a:xfrm flipH="0" flipV="0">
              <a:off x="0" y="12130"/>
              <a:ext cx="271097" cy="5060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lang="ru-RU" sz="2800">
                  <a:solidFill>
                    <a:srgbClr val="FF0000"/>
                  </a:solidFill>
                </a:rPr>
                <a:t>!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algn="tl" flip="none" sx="85000" sy="85000" tx="0" ty="0"/>
        </a:blipFill>
        <a:blipFill>
          <a:blip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algn="tl" flip="none" sx="65000" sy="65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Р7-Офис/6.1.0.68</Application>
  <DocSecurity>0</DocSecurity>
  <PresentationFormat>Экран (4:3)</PresentationFormat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Кучинский</dc:creator>
  <cp:keywords/>
  <dc:description/>
  <dc:identifier/>
  <dc:language/>
  <cp:lastModifiedBy/>
  <cp:revision>713</cp:revision>
  <dcterms:created xsi:type="dcterms:W3CDTF">2016-12-26T02:53:58Z</dcterms:created>
  <dcterms:modified xsi:type="dcterms:W3CDTF">2025-06-03T09:15:19Z</dcterms:modified>
  <cp:category/>
  <cp:contentStatus/>
  <cp:version/>
</cp:coreProperties>
</file>